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70" r:id="rId2"/>
    <p:sldId id="256" r:id="rId3"/>
    <p:sldId id="259" r:id="rId4"/>
    <p:sldId id="260" r:id="rId5"/>
    <p:sldId id="266" r:id="rId6"/>
    <p:sldId id="267" r:id="rId7"/>
    <p:sldId id="264" r:id="rId8"/>
    <p:sldId id="265" r:id="rId9"/>
    <p:sldId id="268" r:id="rId10"/>
    <p:sldId id="269" r:id="rId11"/>
    <p:sldId id="261" r:id="rId12"/>
    <p:sldId id="262" r:id="rId13"/>
    <p:sldId id="263" r:id="rId14"/>
    <p:sldId id="257" r:id="rId15"/>
    <p:sldId id="258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</p:grpSp>
      <p:sp>
        <p:nvSpPr>
          <p:cNvPr id="389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89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F04A2-FEF3-4F7C-8428-B73DFA9CF26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95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0A04-8CFE-432B-BD91-4578D53470E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66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2FE2-CD4C-4FDB-9289-C3A4C62D97D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48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ABB5-AB0B-4B8A-A335-7926776E145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40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C8AC-E5FC-45D6-8F13-6DF1883C5965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75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6A63-62BB-41B0-81D0-3B2CCD781AD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3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AB823-F564-4234-9DF4-85390A9EB6D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17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B5DD-EFAD-43B5-B3F5-E96082BE21A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7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36B9B-4BC2-4685-8BA1-D14EB7305D20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48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343-D792-4280-BD79-7B1528B6803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36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75C0-CC4F-4F8B-AE6C-02B5B138930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01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78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78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79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dirty="0"/>
                </a:p>
              </p:txBody>
            </p:sp>
            <p:sp>
              <p:nvSpPr>
                <p:cNvPr id="379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dirty="0"/>
                </a:p>
              </p:txBody>
            </p:sp>
            <p:sp>
              <p:nvSpPr>
                <p:cNvPr id="379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 dirty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7908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09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79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79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  <p:sp>
            <p:nvSpPr>
              <p:cNvPr id="379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dirty="0"/>
              </a:p>
            </p:txBody>
          </p:sp>
        </p:grpSp>
        <p:sp>
          <p:nvSpPr>
            <p:cNvPr id="379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dirty="0"/>
            </a:p>
          </p:txBody>
        </p:sp>
      </p:grpSp>
      <p:sp>
        <p:nvSpPr>
          <p:cNvPr id="379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379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79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6424D22-1152-4EC3-B4F2-1265906F8062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http://www.gify.nou.cz/h_vcela_soubory/vc4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96" y="718766"/>
            <a:ext cx="44640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80" y="438200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" y="476672"/>
            <a:ext cx="1485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5883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FF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7" name="Obdĺžnik 6"/>
          <p:cNvSpPr/>
          <p:nvPr/>
        </p:nvSpPr>
        <p:spPr>
          <a:xfrm>
            <a:off x="419991" y="4725144"/>
            <a:ext cx="835027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Kód ITMS projektu 26110130435</a:t>
            </a:r>
          </a:p>
          <a:p>
            <a:pPr algn="ctr"/>
            <a:r>
              <a:rPr lang="sk-SK" sz="1400" dirty="0" smtClean="0">
                <a:solidFill>
                  <a:schemeClr val="accent4">
                    <a:lumMod val="10000"/>
                  </a:schemeClr>
                </a:solidFill>
              </a:rPr>
              <a:t>Aktivita 1.1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  <p:sp>
        <p:nvSpPr>
          <p:cNvPr id="9" name="Obdĺžnik 8"/>
          <p:cNvSpPr/>
          <p:nvPr/>
        </p:nvSpPr>
        <p:spPr>
          <a:xfrm>
            <a:off x="6115000" y="5933687"/>
            <a:ext cx="24482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sk-SK" sz="1400" b="1" dirty="0" smtClean="0">
                <a:solidFill>
                  <a:schemeClr val="accent4">
                    <a:lumMod val="10000"/>
                  </a:schemeClr>
                </a:solidFill>
              </a:rPr>
              <a:t>Mgr. Dagmar Píšová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91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692696"/>
            <a:ext cx="5616872" cy="518477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sk-SK" sz="2400" dirty="0" smtClean="0">
                <a:effectLst/>
              </a:rPr>
              <a:t>	Len vietor mu prezradil tajomstvo, čo vypočul od dvoch včeličiek, ktoré sa medzi sebou rozprávali: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     - Nemusí mať  ten, kto má peknú tváričku, i dušu takú krásnu...</a:t>
            </a:r>
            <a:br>
              <a:rPr lang="sk-SK" sz="2400" dirty="0" smtClean="0">
                <a:effectLst/>
              </a:rPr>
            </a:br>
            <a:r>
              <a:rPr lang="sk-SK" sz="2400" b="1" dirty="0" smtClean="0"/>
              <a:t>A pyšný tulipán sklonil svoju hlávku medzi ostatné kvietky.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>
            <a:off x="7340852" y="1484313"/>
            <a:ext cx="180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800" b="1" dirty="0" smtClean="0">
                <a:latin typeface="Comic Sans MS" pitchFamily="66" charset="0"/>
              </a:rPr>
              <a:t>Vyhľadávanie informácií prítomných v texte</a:t>
            </a:r>
            <a:br>
              <a:rPr lang="sk-SK" sz="2800" b="1" dirty="0" smtClean="0">
                <a:latin typeface="Comic Sans MS" pitchFamily="66" charset="0"/>
              </a:rPr>
            </a:br>
            <a:endParaRPr lang="sk-SK" sz="2800" b="1" dirty="0" smtClean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3788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smtClean="0"/>
              <a:t>Otázky na porozumenie textu: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O čom sme čítali v texte? Ako sa volal kvietok?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2400" dirty="0" smtClean="0"/>
              <a:t>   Čo k nemu priletelo?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Čo robil tulipán každý deň?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Prečo priletela včielka k tulipánu?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Aký bol tulipán? (vlastnosti tulipánu)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Aké vlastnosti by mohol mať tulipán?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Mohol sa príbeh udiať v skutočnosti? Je príbeh rozprávkou?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dirty="0" smtClean="0"/>
              <a:t>Čo je v príbehu skutočné a čo vymyslené?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smtClean="0"/>
              <a:t>Skúška pamäti</a:t>
            </a:r>
            <a:r>
              <a:rPr lang="sk-SK" sz="2400" dirty="0" smtClean="0"/>
              <a:t> – ak poviem slovo, ktoré sme čítali v článku, zdvihni ruku (napr. púpava, tulipán, osa, mucha, záhradník, včela...)</a:t>
            </a:r>
          </a:p>
          <a:p>
            <a:pPr eaLnBrk="1" hangingPunct="1">
              <a:lnSpc>
                <a:spcPct val="80000"/>
              </a:lnSpc>
            </a:pPr>
            <a:endParaRPr lang="sk-SK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2800" b="1" dirty="0" smtClean="0">
                <a:latin typeface="Comic Sans MS" pitchFamily="66" charset="0"/>
              </a:rPr>
              <a:t>Identifikácia hlavnej myšlienky v texte</a:t>
            </a:r>
            <a:br>
              <a:rPr lang="sk-SK" sz="2800" b="1" dirty="0" smtClean="0">
                <a:latin typeface="Comic Sans MS" pitchFamily="66" charset="0"/>
              </a:rPr>
            </a:br>
            <a:r>
              <a:rPr lang="sk-SK" sz="2800" b="1" dirty="0" smtClean="0">
                <a:latin typeface="Comic Sans MS" pitchFamily="66" charset="0"/>
              </a:rPr>
              <a:t>Sumarizácia informácií - reprodukcia textu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sk-SK" sz="2400" dirty="0" smtClean="0"/>
              <a:t>Aké ročné obdobie vystihuje text?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sk-SK" sz="2400" dirty="0" smtClean="0"/>
              <a:t>Poznáte ešte iné jarné kvietky a hmyz?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sk-SK" sz="2400" dirty="0" smtClean="0"/>
              <a:t>Identifikácia hlavnej myšlienky textu. Ako by sme mohli nazvať tento príbeh inak?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sk-SK" sz="2400" dirty="0" smtClean="0"/>
              <a:t>Reprodukcia textu – aký dôležitý poznatok máme z textu?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sk-SK" sz="2400" dirty="0" smtClean="0"/>
              <a:t>Poznáte aj vy niekoho, kto má také vlastnosti ako tulipán?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sk-SK" sz="2400" dirty="0" smtClean="0"/>
              <a:t>Aké vlastnosti by ste chceli mať vy?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sk-SK" sz="2400" b="1" dirty="0" smtClean="0"/>
              <a:t>Orientácia v texte</a:t>
            </a:r>
            <a:r>
              <a:rPr lang="sk-SK" sz="2400" dirty="0" smtClean="0"/>
              <a:t> – Vyhľadanie viet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 smtClean="0"/>
              <a:t>     1. Čo sa pýtal tulipán včielky, keď priletela k nemu?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 smtClean="0"/>
              <a:t>     2. Čo prosila včielka?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 smtClean="0"/>
              <a:t>     3. V ktorých sa hovorí, aký bol tulipán.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sk-SK" sz="2800" b="1" dirty="0" smtClean="0">
                <a:latin typeface="Comic Sans MS" pitchFamily="66" charset="0"/>
              </a:rPr>
              <a:t>Doplnkové aktivity</a:t>
            </a:r>
            <a:r>
              <a:rPr lang="sk-SK" sz="4800" b="1" dirty="0" smtClean="0">
                <a:latin typeface="Comic Sans MS" pitchFamily="66" charset="0"/>
              </a:rPr>
              <a:t/>
            </a:r>
            <a:br>
              <a:rPr lang="sk-SK" sz="4800" b="1" dirty="0" smtClean="0">
                <a:latin typeface="Comic Sans MS" pitchFamily="66" charset="0"/>
              </a:rPr>
            </a:br>
            <a:endParaRPr lang="sk-SK" sz="4800" b="1" dirty="0" smtClean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09036" cy="424847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k-SK" dirty="0" smtClean="0">
                <a:solidFill>
                  <a:schemeClr val="tx2"/>
                </a:solidFill>
                <a:latin typeface="Comic Sans MS" pitchFamily="66" charset="0"/>
              </a:rPr>
              <a:t>Prečítanie náučného textu o tulipáne     a včielkach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sk-SK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k-SK" dirty="0" smtClean="0">
                <a:solidFill>
                  <a:schemeClr val="tx2"/>
                </a:solidFill>
                <a:latin typeface="Comic Sans MS" pitchFamily="66" charset="0"/>
              </a:rPr>
              <a:t>Vytváranie zaujímavej a čo najpútavejšej ilustrácie k príbehu</a:t>
            </a:r>
          </a:p>
          <a:p>
            <a:pPr algn="just" eaLnBrk="1" hangingPunct="1">
              <a:lnSpc>
                <a:spcPct val="90000"/>
              </a:lnSpc>
            </a:pPr>
            <a:endParaRPr lang="sk-SK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sk-SK" dirty="0" smtClean="0">
                <a:solidFill>
                  <a:schemeClr val="tx2"/>
                </a:solidFill>
                <a:latin typeface="Comic Sans MS" pitchFamily="66" charset="0"/>
              </a:rPr>
              <a:t>Vymaľovanie všetkých včielok, ktoré letia nad tulipánmi</a:t>
            </a:r>
            <a:r>
              <a:rPr lang="sk-SK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chemeClr val="tx2"/>
                </a:solidFill>
                <a:latin typeface="Comic Sans MS" pitchFamily="66" charset="0"/>
              </a:rPr>
              <a:t>(pracovný list)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sk-SK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790" r="23982"/>
          <a:stretch>
            <a:fillRect/>
          </a:stretch>
        </p:blipFill>
        <p:spPr bwMode="auto">
          <a:xfrm rot="2185528">
            <a:off x="7334288" y="4482236"/>
            <a:ext cx="1257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9"/>
          <a:stretch>
            <a:fillRect/>
          </a:stretch>
        </p:blipFill>
        <p:spPr>
          <a:xfrm rot="1260731">
            <a:off x="7726682" y="1260631"/>
            <a:ext cx="1001712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8243888" cy="5400675"/>
          </a:xfrm>
        </p:spPr>
        <p:txBody>
          <a:bodyPr/>
          <a:lstStyle/>
          <a:p>
            <a:pPr eaLnBrk="1" hangingPunct="1"/>
            <a:r>
              <a:rPr lang="sk-SK" dirty="0" smtClean="0"/>
              <a:t>Tulipán je krásny </a:t>
            </a:r>
            <a:r>
              <a:rPr lang="sk-SK" b="1" dirty="0" smtClean="0"/>
              <a:t>jarný kvet</a:t>
            </a:r>
            <a:r>
              <a:rPr lang="sk-SK" dirty="0" smtClean="0"/>
              <a:t>. Pochádza zo stepí Ázie. Má </a:t>
            </a:r>
            <a:r>
              <a:rPr lang="sk-SK" b="1" dirty="0" smtClean="0"/>
              <a:t>jediný vzpriamený kvet</a:t>
            </a:r>
            <a:r>
              <a:rPr lang="sk-SK" dirty="0" smtClean="0"/>
              <a:t> so šiestimi pestrofarebnými okvetnými lístkami.</a:t>
            </a:r>
          </a:p>
          <a:p>
            <a:pPr marL="0" indent="0" eaLnBrk="1" hangingPunct="1">
              <a:buNone/>
            </a:pPr>
            <a:r>
              <a:rPr lang="sk-SK" dirty="0" smtClean="0"/>
              <a:t> </a:t>
            </a:r>
          </a:p>
          <a:p>
            <a:pPr eaLnBrk="1" hangingPunct="1"/>
            <a:r>
              <a:rPr lang="sk-SK" dirty="0" smtClean="0"/>
              <a:t>Kvety sa na noc aj pred dažďom </a:t>
            </a:r>
            <a:r>
              <a:rPr lang="sk-SK" b="1" dirty="0" smtClean="0"/>
              <a:t>zatvárajú</a:t>
            </a:r>
            <a:r>
              <a:rPr lang="sk-SK" dirty="0" smtClean="0"/>
              <a:t>. V zemi má každý tulipán </a:t>
            </a:r>
            <a:r>
              <a:rPr lang="sk-SK" b="1" dirty="0" smtClean="0"/>
              <a:t>cibuľku</a:t>
            </a:r>
            <a:r>
              <a:rPr lang="sk-SK" dirty="0" smtClean="0"/>
              <a:t>. Najviac tulipánov sa pestuje v Holandsku.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Papy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9820" r="17953" b="23502"/>
          <a:stretch>
            <a:fillRect/>
          </a:stretch>
        </p:blipFill>
        <p:spPr bwMode="auto">
          <a:xfrm rot="1442412">
            <a:off x="7944902" y="5550130"/>
            <a:ext cx="1008062" cy="1152525"/>
          </a:xfrm>
          <a:prstGeom prst="rect">
            <a:avLst/>
          </a:prstGeom>
          <a:blipFill dpi="0" rotWithShape="1">
            <a:blip r:embed="rId3"/>
            <a:srcRect l="11996" t="19820" r="17953" b="2350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700"/>
            <a:ext cx="8435975" cy="645265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sk-SK" sz="2800" dirty="0" smtClean="0"/>
              <a:t>Včely žili pôvodne v lesoch a hniezda si zakladali v dutinách stromov. Človek im začal stavať </a:t>
            </a:r>
            <a:r>
              <a:rPr lang="sk-SK" sz="2800" b="1" dirty="0" smtClean="0"/>
              <a:t>úle</a:t>
            </a:r>
            <a:r>
              <a:rPr lang="sk-SK" sz="2800" dirty="0" smtClean="0"/>
              <a:t>, kde teraz žijú. V jednom </a:t>
            </a:r>
            <a:r>
              <a:rPr lang="sk-SK" sz="2800" b="1" dirty="0" smtClean="0"/>
              <a:t>včeľom spoločenstve</a:t>
            </a:r>
            <a:r>
              <a:rPr lang="sk-SK" sz="2800" dirty="0" smtClean="0"/>
              <a:t> žije okolo 25 tisíc včiel  troch rôznych kást. Zakladateľka roja je </a:t>
            </a:r>
            <a:r>
              <a:rPr lang="sk-SK" sz="2800" b="1" dirty="0" smtClean="0"/>
              <a:t>kráľovná</a:t>
            </a:r>
            <a:r>
              <a:rPr lang="sk-SK" sz="2800" dirty="0" smtClean="0"/>
              <a:t>, matka, ktorá  žije asi 4 roky a kladie denne až 2000  vajíčok, potom </a:t>
            </a:r>
            <a:r>
              <a:rPr lang="sk-SK" sz="2800" b="1" dirty="0" smtClean="0"/>
              <a:t>samičky – robotnice</a:t>
            </a:r>
            <a:r>
              <a:rPr lang="sk-SK" sz="2800" dirty="0" smtClean="0"/>
              <a:t>, ktoré sa starajú o stavbu hniezda, jeho údržbu a zbierajú nektár, peľ a </a:t>
            </a:r>
            <a:r>
              <a:rPr lang="sk-SK" sz="2800" b="1" dirty="0" smtClean="0"/>
              <a:t>samčekovia – trúdy</a:t>
            </a:r>
            <a:r>
              <a:rPr lang="sk-SK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sk-SK" sz="2800" dirty="0" smtClean="0"/>
          </a:p>
        </p:txBody>
      </p:sp>
      <p:pic>
        <p:nvPicPr>
          <p:cNvPr id="12293" name="Picture 5" descr="Papy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9820" r="17953" b="23502"/>
          <a:stretch>
            <a:fillRect/>
          </a:stretch>
        </p:blipFill>
        <p:spPr bwMode="auto">
          <a:xfrm rot="-890071">
            <a:off x="7953541" y="212833"/>
            <a:ext cx="881062" cy="1008063"/>
          </a:xfrm>
          <a:prstGeom prst="rect">
            <a:avLst/>
          </a:prstGeom>
          <a:blipFill dpi="0" rotWithShape="1">
            <a:blip r:embed="rId3"/>
            <a:srcRect l="11996" t="19820" r="17953" b="2350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800225"/>
          </a:xfrm>
        </p:spPr>
        <p:txBody>
          <a:bodyPr/>
          <a:lstStyle/>
          <a:p>
            <a:pPr eaLnBrk="1" hangingPunct="1">
              <a:defRPr/>
            </a:pPr>
            <a:r>
              <a:rPr lang="sk-SK" sz="6600" dirty="0" smtClean="0">
                <a:latin typeface="Comic Sans MS" pitchFamily="66" charset="0"/>
              </a:rPr>
              <a:t>Návšteva u tulipána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733493"/>
            <a:ext cx="6146800" cy="14859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Rudo Móric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 rot="223410">
            <a:off x="7019925" y="2708275"/>
            <a:ext cx="1257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 rot="225842">
            <a:off x="752475" y="757238"/>
            <a:ext cx="1441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http://www.gify.nou.cz/h_vcela_soubory/vc4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928688"/>
            <a:ext cx="1200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9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143250"/>
            <a:ext cx="1771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285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3" y="1185863"/>
            <a:ext cx="8280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dirty="0">
                <a:latin typeface="Arial" charset="0"/>
              </a:rPr>
              <a:t>Prilákanie a vzbudenie zvedavostí žiakov, ich aktivity a tvorivosti</a:t>
            </a:r>
          </a:p>
          <a:p>
            <a:pPr>
              <a:buFontTx/>
              <a:buChar char="-"/>
            </a:pPr>
            <a:endParaRPr lang="sk-SK" sz="2400" i="1" dirty="0">
              <a:latin typeface="Arial" charset="0"/>
            </a:endParaRPr>
          </a:p>
          <a:p>
            <a:r>
              <a:rPr lang="sk-SK" sz="2400" i="1" dirty="0">
                <a:latin typeface="Arial" charset="0"/>
              </a:rPr>
              <a:t>Motivácia:</a:t>
            </a:r>
          </a:p>
          <a:p>
            <a:r>
              <a:rPr lang="sk-SK" sz="2400" dirty="0">
                <a:latin typeface="Arial" charset="0"/>
              </a:rPr>
              <a:t>Zem sa pomaličky prebúdza, dni plné slnka ťahajú každého do prírody, včielky začínajú lietať, jarné kvietky hrajú všetkými farbami a  trávička vykúka v sviežej zelenej farbe. </a:t>
            </a:r>
          </a:p>
          <a:p>
            <a:endParaRPr lang="sk-SK" sz="2400" dirty="0">
              <a:latin typeface="Arial" charset="0"/>
            </a:endParaRPr>
          </a:p>
          <a:p>
            <a:r>
              <a:rPr lang="sk-SK" sz="2400" dirty="0">
                <a:latin typeface="Arial" charset="0"/>
              </a:rPr>
              <a:t>Toto je typické pre ročné obdobie – </a:t>
            </a:r>
            <a:r>
              <a:rPr lang="sk-SK" sz="2400" i="1" dirty="0">
                <a:latin typeface="Arial" charset="0"/>
              </a:rPr>
              <a:t>jar</a:t>
            </a:r>
          </a:p>
          <a:p>
            <a:endParaRPr lang="sk-SK" sz="2400" dirty="0">
              <a:latin typeface="Arial" charset="0"/>
            </a:endParaRPr>
          </a:p>
          <a:p>
            <a:r>
              <a:rPr lang="sk-SK" sz="2400" dirty="0">
                <a:latin typeface="Arial" charset="0"/>
              </a:rPr>
              <a:t>Teraz si prečítame jeden príbeh, preto, aby sme sa dozvedeli, čo sa udialo na jar v prírode. Budeme si všímať, či kvietky môžu mať ľudské vlastnosti.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03575" y="649288"/>
            <a:ext cx="3411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tx2"/>
                </a:solidFill>
                <a:latin typeface="Comic Sans MS" pitchFamily="66" charset="0"/>
              </a:rPr>
              <a:t>Príprava na čítanie</a:t>
            </a:r>
          </a:p>
        </p:txBody>
      </p:sp>
      <p:pic>
        <p:nvPicPr>
          <p:cNvPr id="4100" name="Picture 12" descr="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857625"/>
            <a:ext cx="11572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MCj043801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643313"/>
            <a:ext cx="12652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 rot="19680621">
            <a:off x="7798701" y="-5112"/>
            <a:ext cx="1089087" cy="25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52" y="332656"/>
            <a:ext cx="8243887" cy="652934"/>
          </a:xfrm>
        </p:spPr>
        <p:txBody>
          <a:bodyPr/>
          <a:lstStyle/>
          <a:p>
            <a:pPr eaLnBrk="1" hangingPunct="1">
              <a:defRPr/>
            </a:pPr>
            <a:r>
              <a:rPr lang="sk-SK" sz="2800" b="1" dirty="0" smtClean="0">
                <a:latin typeface="Comic Sans MS" pitchFamily="66" charset="0"/>
              </a:rPr>
              <a:t>Aktivity pred čítaním textu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47773" cy="56166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400" u="sng" dirty="0" smtClean="0"/>
              <a:t>Pozorovanie obrázka: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dirty="0" smtClean="0"/>
              <a:t>Na obrázku je kvietok (tulipán), letí k nemu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1800" dirty="0" smtClean="0"/>
              <a:t>    </a:t>
            </a:r>
            <a:r>
              <a:rPr lang="sk-SK" sz="2400" dirty="0" smtClean="0"/>
              <a:t>(včielka, ktorá má vedierko). O nich budeme čítať.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dirty="0" smtClean="0"/>
              <a:t>Aký by ste dali názov tomuto textu?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dirty="0" smtClean="0"/>
              <a:t>Spisovateľ Rudo Móric ho nazval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b="1" dirty="0" smtClean="0"/>
              <a:t>Návšteva u tulipána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dirty="0" smtClean="0"/>
              <a:t>Čo si myslíte, že budeme čítať v príbehu?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dirty="0" smtClean="0"/>
              <a:t>Tento príbeh budeme čítať preto, aby sme sa dozvedeli: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400" dirty="0" smtClean="0"/>
              <a:t>     - o </a:t>
            </a:r>
            <a:r>
              <a:rPr lang="sk-SK" sz="2400" b="1" dirty="0" smtClean="0"/>
              <a:t>jarnom kvietku </a:t>
            </a:r>
            <a:r>
              <a:rPr lang="sk-SK" sz="2400" dirty="0" smtClean="0"/>
              <a:t>– tulipáne a jeho vlastnostiach,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 smtClean="0"/>
              <a:t>     - o </a:t>
            </a:r>
            <a:r>
              <a:rPr lang="sk-SK" sz="2400" b="1" dirty="0" smtClean="0"/>
              <a:t>včielkach</a:t>
            </a:r>
            <a:r>
              <a:rPr lang="sk-SK" sz="2400" dirty="0" smtClean="0"/>
              <a:t>, ich šikovnosti, o ich úžitku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/>
              <a:t> </a:t>
            </a:r>
            <a:r>
              <a:rPr lang="sk-SK" sz="2400" dirty="0" smtClean="0"/>
              <a:t>  pre človeka.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k-SK" sz="2400" dirty="0" smtClean="0"/>
              <a:t>Čo viete vy o tulipánoch a včielkach?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>
            <a:off x="7334250" y="1268760"/>
            <a:ext cx="180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164288" cy="936104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2800" b="1" dirty="0" smtClean="0">
                <a:latin typeface="Comic Sans MS" pitchFamily="66" charset="0"/>
              </a:rPr>
              <a:t/>
            </a:r>
            <a:br>
              <a:rPr lang="sk-SK" sz="2800" b="1" dirty="0" smtClean="0">
                <a:latin typeface="Comic Sans MS" pitchFamily="66" charset="0"/>
              </a:rPr>
            </a:br>
            <a:r>
              <a:rPr lang="sk-SK" sz="2800" b="1" dirty="0">
                <a:latin typeface="Comic Sans MS" pitchFamily="66" charset="0"/>
              </a:rPr>
              <a:t/>
            </a:r>
            <a:br>
              <a:rPr lang="sk-SK" sz="2800" b="1" dirty="0">
                <a:latin typeface="Comic Sans MS" pitchFamily="66" charset="0"/>
              </a:rPr>
            </a:br>
            <a:r>
              <a:rPr lang="sk-SK" sz="2800" b="1" dirty="0" smtClean="0">
                <a:latin typeface="Comic Sans MS" pitchFamily="66" charset="0"/>
              </a:rPr>
              <a:t/>
            </a:r>
            <a:br>
              <a:rPr lang="sk-SK" sz="2800" b="1" dirty="0" smtClean="0">
                <a:latin typeface="Comic Sans MS" pitchFamily="66" charset="0"/>
              </a:rPr>
            </a:br>
            <a:r>
              <a:rPr lang="sk-SK" sz="2800" b="1" dirty="0" smtClean="0">
                <a:latin typeface="Comic Sans MS" pitchFamily="66" charset="0"/>
              </a:rPr>
              <a:t>Rudo Móric:</a:t>
            </a:r>
            <a:r>
              <a:rPr lang="sk-SK" sz="3600" b="1" dirty="0" smtClean="0">
                <a:latin typeface="Comic Sans MS" pitchFamily="66" charset="0"/>
              </a:rPr>
              <a:t> Návšteva u tulipána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1157" y="1052736"/>
            <a:ext cx="7740650" cy="554471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1200" dirty="0" smtClean="0"/>
              <a:t>     	</a:t>
            </a:r>
            <a:r>
              <a:rPr lang="sk-SK" sz="2400" dirty="0" smtClean="0">
                <a:solidFill>
                  <a:srgbClr val="006666"/>
                </a:solidFill>
              </a:rPr>
              <a:t>Tulipán si hrdo stál na svojej vysokej  nôžke. Mierne pokyvoval hlavou, ako to robia vážení ľudia. Aj farba jeho hlávky bola vznešená: tuho červená, sťa ešte horúca krv. Dobre sa žilo pyšnému tulipánu v záhrade, o ktorú sa staral starostlivý záhradník. Každé ráno i večer popolieval omdlené hlávky kvetiniek a ony hneď ožili. Tváričky sa im rozosmiali, hoci po pestrých lupienkoch stekali im slzičky rosy.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solidFill>
                  <a:srgbClr val="006666"/>
                </a:solidFill>
              </a:rPr>
              <a:t>     	</a:t>
            </a:r>
          </a:p>
        </p:txBody>
      </p:sp>
    </p:spTree>
    <p:extLst>
      <p:ext uri="{BB962C8B-B14F-4D97-AF65-F5344CB8AC3E}">
        <p14:creationId xmlns:p14="http://schemas.microsoft.com/office/powerpoint/2010/main" val="10909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>
            <a:off x="7334250" y="1196752"/>
            <a:ext cx="180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7740650" cy="58324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1200" dirty="0" smtClean="0"/>
              <a:t>     </a:t>
            </a:r>
            <a:r>
              <a:rPr lang="sk-SK" sz="2400" dirty="0" smtClean="0">
                <a:solidFill>
                  <a:srgbClr val="006666"/>
                </a:solidFill>
              </a:rPr>
              <a:t>A v jedno krásne popoludnie, keď tulipán nechal si tvár – rozpálenú horúcimi lúčmi letného slniečka – vlažným vetríkom previevať, zabzučala okolo jeho hlávky včielka  - pracovnica, ktorá práve zháňala do spoločnej  komôrky sladký nektár. Už jej všetky kvietky dali po štipke, len u tulipána nebola.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2400" dirty="0">
                <a:solidFill>
                  <a:srgbClr val="006666"/>
                </a:solidFill>
              </a:rPr>
              <a:t>	</a:t>
            </a:r>
            <a:r>
              <a:rPr lang="sk-SK" sz="2400" dirty="0" smtClean="0">
                <a:solidFill>
                  <a:srgbClr val="006666"/>
                </a:solidFill>
              </a:rPr>
              <a:t>A on, nafúkanec jeden pyšný, oboril sa na ňu: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2400" dirty="0" smtClean="0">
                <a:solidFill>
                  <a:srgbClr val="006666"/>
                </a:solidFill>
              </a:rPr>
              <a:t>         - Čože ty chceš tu? Nechaj ma odpočívať!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2400" dirty="0" smtClean="0">
                <a:solidFill>
                  <a:srgbClr val="006666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384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>
            <a:off x="7334250" y="1484313"/>
            <a:ext cx="180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76672"/>
            <a:ext cx="7920880" cy="612068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1200" dirty="0" smtClean="0"/>
              <a:t>     	</a:t>
            </a:r>
            <a:r>
              <a:rPr lang="sk-SK" sz="2400" dirty="0" smtClean="0">
                <a:solidFill>
                  <a:srgbClr val="006666"/>
                </a:solidFill>
              </a:rPr>
              <a:t>Ale včielka sa nedala odbiť, prosila a prosila: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2400" dirty="0" smtClean="0">
                <a:solidFill>
                  <a:srgbClr val="006666"/>
                </a:solidFill>
              </a:rPr>
              <a:t>         - Len takú malú štipinku šťavy mi daj, zlatý tulipán, len takú drobnučkú... – a ukázala na svojej nôžke kúštik, ako mačný máčik. Ale tulipán prudko zakýval hlavou. Nechcel sa so svojim bohatstvom s nikým podeliť.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sk-SK" sz="2400" dirty="0" smtClean="0"/>
              <a:t>	- </a:t>
            </a:r>
            <a:r>
              <a:rPr lang="sk-SK" sz="2400" dirty="0"/>
              <a:t>Pozri, tulipánik, - rečie včielka, - moje sestričky ešte nikdy neokúsili peľ z tvojho kalicha. Podaruj nám trošku z neho, nech ho môžu ochutnať a pochváliť. </a:t>
            </a:r>
            <a:br>
              <a:rPr lang="sk-SK" sz="2400" dirty="0"/>
            </a:br>
            <a:endParaRPr lang="sk-SK" sz="2400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548680"/>
            <a:ext cx="7632848" cy="5976664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sk-SK" sz="2400" dirty="0" smtClean="0">
                <a:effectLst/>
              </a:rPr>
              <a:t>A nafúkaný tulipán, mysliac si, že jeho peľ bude najsladší, že ho včielky budú chváliť, dovolil  nabrať včielke - pracovnici trošku z neho do košíčka. Včielka sa pekne poďakovala 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a odletela domov, do úľa. 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Sotva vošla, už kričala na priateľky: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     - Sestričky, doniesla som vám pochúťku: sladkú šťavu tulipánovú...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A zvedavé včielky sa zhŕkli okolo nej, každá  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by bola rada namočila svoj jazýček do pochúťky. </a:t>
            </a:r>
            <a:endParaRPr lang="sk-SK" sz="2400" b="1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>
            <a:off x="7329920" y="1469651"/>
            <a:ext cx="180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764704"/>
            <a:ext cx="7272808" cy="525631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sk-SK" sz="2400" dirty="0" smtClean="0">
                <a:effectLst/>
              </a:rPr>
              <a:t>	Ochutnala kráľovná včeličiek, zmraštila tváričku a vypľula peľ. 	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Ochutnali ostatné včielky – sestričky, zmraštili tváričky a odišli preč. </a:t>
            </a:r>
            <a:br>
              <a:rPr lang="sk-SK" sz="2400" dirty="0" smtClean="0">
                <a:effectLst/>
              </a:rPr>
            </a:br>
            <a:r>
              <a:rPr lang="sk-SK" sz="2400" dirty="0" smtClean="0">
                <a:effectLst/>
              </a:rPr>
              <a:t>Tulipán nemal sladký peľ a ony už jedli omnoho sladší z kvietia lipy, agátu, čerešní...</a:t>
            </a:r>
            <a:r>
              <a:rPr lang="sk-SK" sz="2400" dirty="0">
                <a:effectLst/>
              </a:rPr>
              <a:t/>
            </a:r>
            <a:br>
              <a:rPr lang="sk-SK" sz="2400" dirty="0">
                <a:effectLst/>
              </a:rPr>
            </a:br>
            <a:r>
              <a:rPr lang="sk-SK" sz="2400" dirty="0" smtClean="0">
                <a:effectLst/>
              </a:rPr>
              <a:t>A tulipán darmo sa čudoval, že včielky nechodia prosiť o nektár, o jeho bohatstvo, na ktoré bol toľko pyšný.  </a:t>
            </a:r>
            <a:endParaRPr lang="sk-SK" sz="2400" b="1" dirty="0" smtClean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t="25476" r="31572"/>
          <a:stretch>
            <a:fillRect/>
          </a:stretch>
        </p:blipFill>
        <p:spPr bwMode="auto">
          <a:xfrm>
            <a:off x="7340852" y="1484313"/>
            <a:ext cx="1809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óniky">
  <a:themeElements>
    <a:clrScheme name="Balóniky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ónik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i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i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i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273</TotalTime>
  <Words>405</Words>
  <Application>Microsoft Office PowerPoint</Application>
  <PresentationFormat>Prezentácia na obrazovke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Balóniky</vt:lpstr>
      <vt:lpstr>Prezentácia programu PowerPoint</vt:lpstr>
      <vt:lpstr>Návšteva u tulipána</vt:lpstr>
      <vt:lpstr>Prezentácia programu PowerPoint</vt:lpstr>
      <vt:lpstr>Aktivity pred čítaním textu</vt:lpstr>
      <vt:lpstr>   Rudo Móric: Návšteva u tulipána </vt:lpstr>
      <vt:lpstr>Prezentácia programu PowerPoint</vt:lpstr>
      <vt:lpstr>Prezentácia programu PowerPoint</vt:lpstr>
      <vt:lpstr>A nafúkaný tulipán, mysliac si, že jeho peľ bude najsladší, že ho včielky budú chváliť, dovolil  nabrať včielke - pracovnici trošku z neho do košíčka. Včielka sa pekne poďakovala  a odletela domov, do úľa.  Sotva vošla, už kričala na priateľky:      - Sestričky, doniesla som vám pochúťku: sladkú šťavu tulipánovú... A zvedavé včielky sa zhŕkli okolo nej, každá   by bola rada namočila svoj jazýček do pochúťky. </vt:lpstr>
      <vt:lpstr> Ochutnala kráľovná včeličiek, zmraštila tváričku a vypľula peľ.   Ochutnali ostatné včielky – sestričky, zmraštili tváričky a odišli preč.  Tulipán nemal sladký peľ a ony už jedli omnoho sladší z kvietia lipy, agátu, čerešní... A tulipán darmo sa čudoval, že včielky nechodia prosiť o nektár, o jeho bohatstvo, na ktoré bol toľko pyšný.  </vt:lpstr>
      <vt:lpstr> Len vietor mu prezradil tajomstvo, čo vypočul od dvoch včeličiek, ktoré sa medzi sebou rozprávali:      - Nemusí mať  ten, kto má peknú tváričku, i dušu takú krásnu... A pyšný tulipán sklonil svoju hlávku medzi ostatné kvietky.</vt:lpstr>
      <vt:lpstr>Vyhľadávanie informácií prítomných v texte </vt:lpstr>
      <vt:lpstr>Identifikácia hlavnej myšlienky v texte Sumarizácia informácií - reprodukcia textu</vt:lpstr>
      <vt:lpstr>Doplnkové aktivity 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orange</dc:creator>
  <cp:lastModifiedBy>Uzivatel</cp:lastModifiedBy>
  <cp:revision>15</cp:revision>
  <dcterms:created xsi:type="dcterms:W3CDTF">2013-04-07T15:37:03Z</dcterms:created>
  <dcterms:modified xsi:type="dcterms:W3CDTF">2014-04-12T16:55:54Z</dcterms:modified>
</cp:coreProperties>
</file>