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4" r:id="rId2"/>
    <p:sldId id="256" r:id="rId3"/>
    <p:sldId id="281" r:id="rId4"/>
    <p:sldId id="282" r:id="rId5"/>
    <p:sldId id="292" r:id="rId6"/>
    <p:sldId id="293" r:id="rId7"/>
    <p:sldId id="286" r:id="rId8"/>
    <p:sldId id="287" r:id="rId9"/>
    <p:sldId id="288" r:id="rId10"/>
    <p:sldId id="289" r:id="rId11"/>
    <p:sldId id="290" r:id="rId12"/>
    <p:sldId id="291" r:id="rId1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5466-D43A-4559-8BA4-626E9DF8EA3D}" type="datetimeFigureOut">
              <a:rPr lang="sk-SK"/>
              <a:pPr>
                <a:defRPr/>
              </a:pPr>
              <a:t>12.4.2014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87D13-2B5B-41E8-9248-BACBE1C936A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24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1C0D-E309-4EE5-B387-114FB1AD8E2E}" type="datetimeFigureOut">
              <a:rPr lang="sk-SK"/>
              <a:pPr>
                <a:defRPr/>
              </a:pPr>
              <a:t>12.4.2014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2351-F509-49EA-BDE1-7009F3BCBCF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42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8C8A2-141E-4538-BD4F-81AE8A8BD4B6}" type="datetimeFigureOut">
              <a:rPr lang="sk-SK"/>
              <a:pPr>
                <a:defRPr/>
              </a:pPr>
              <a:t>12.4.2014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3F53-BCFB-4E72-9DD9-EA498951FA6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570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7DD1-3F1C-4F0B-AF71-556707A34768}" type="datetimeFigureOut">
              <a:rPr lang="sk-SK"/>
              <a:pPr>
                <a:defRPr/>
              </a:pPr>
              <a:t>12.4.2014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1597A-BC19-42A5-998C-EDE22199025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51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A4BF-BB3B-4935-8E62-5F3C926F97DD}" type="datetimeFigureOut">
              <a:rPr lang="sk-SK"/>
              <a:pPr>
                <a:defRPr/>
              </a:pPr>
              <a:t>12.4.2014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E560-6150-43DC-8C6E-379486841A1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5622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3CF71-7606-40D9-B136-8971CE15A8C2}" type="datetimeFigureOut">
              <a:rPr lang="sk-SK"/>
              <a:pPr>
                <a:defRPr/>
              </a:pPr>
              <a:t>12.4.2014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932C8-817B-4E2B-A56C-A6949766B0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23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863E-3699-4617-807F-62B0D90C67C0}" type="datetimeFigureOut">
              <a:rPr lang="sk-SK"/>
              <a:pPr>
                <a:defRPr/>
              </a:pPr>
              <a:t>12.4.2014</a:t>
            </a:fld>
            <a:endParaRPr lang="sk-SK"/>
          </a:p>
        </p:txBody>
      </p:sp>
      <p:sp>
        <p:nvSpPr>
          <p:cNvPr id="8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D2B3-5993-4D37-BDF5-27BA07DCF7D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722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73F7-40F0-4928-A885-BE2FB866099D}" type="datetimeFigureOut">
              <a:rPr lang="sk-SK"/>
              <a:pPr>
                <a:defRPr/>
              </a:pPr>
              <a:t>12.4.2014</a:t>
            </a:fld>
            <a:endParaRPr lang="sk-SK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B2B8-BCCB-45CD-8D27-596E41EC210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44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9743-40FC-4ED3-AB77-C0190AC7CD20}" type="datetimeFigureOut">
              <a:rPr lang="sk-SK"/>
              <a:pPr>
                <a:defRPr/>
              </a:pPr>
              <a:t>12.4.2014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A89E1-8350-4E09-8F02-0BB8E1BE79D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39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19A2-3922-4701-BEBA-613B022E92B1}" type="datetimeFigureOut">
              <a:rPr lang="sk-SK"/>
              <a:pPr>
                <a:defRPr/>
              </a:pPr>
              <a:t>12.4.2014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5491-FFAD-41A9-A934-53425FD20B8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4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C64F-DEBC-467B-B202-E9DA0E979680}" type="datetimeFigureOut">
              <a:rPr lang="sk-SK"/>
              <a:pPr>
                <a:defRPr/>
              </a:pPr>
              <a:t>12.4.2014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A470-B4FD-4A86-9389-F8A1244A56F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64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027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C9D70-AD2A-49B6-B97F-F4A851233C66}" type="datetimeFigureOut">
              <a:rPr lang="sk-SK"/>
              <a:pPr>
                <a:defRPr/>
              </a:pPr>
              <a:t>12.4.2014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31A79C-9CC8-470D-924C-9A0A6CF164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32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BC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fovekacik.infovek.sk/" TargetMode="External"/><Relationship Id="rId2" Type="http://schemas.openxmlformats.org/officeDocument/2006/relationships/hyperlink" Target="http://omalovanky.zahrajsa.sk/cervena-ciapoc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www.jedleobrazky.sk/" TargetMode="External"/><Relationship Id="rId4" Type="http://schemas.openxmlformats.org/officeDocument/2006/relationships/hyperlink" Target="http://www.educaplay.s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/>
            <a:r>
              <a:rPr lang="sk-SK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Kód ITMS projektu 26110130435</a:t>
            </a:r>
          </a:p>
          <a:p>
            <a:pPr algn="ctr"/>
            <a:r>
              <a:rPr lang="sk-SK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Aktivita 1.1</a:t>
            </a:r>
            <a:r>
              <a:rPr lang="sk-SK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0" name="Obdĺžnik 9"/>
          <p:cNvSpPr/>
          <p:nvPr/>
        </p:nvSpPr>
        <p:spPr>
          <a:xfrm>
            <a:off x="5712544" y="5791200"/>
            <a:ext cx="277207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2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PaedDr. Marta </a:t>
            </a:r>
            <a:r>
              <a:rPr lang="sk-SK" sz="1200" b="1" dirty="0" err="1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Magdinová</a:t>
            </a:r>
            <a:r>
              <a:rPr lang="sk-SK" sz="12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99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7162800" y="4876800"/>
            <a:ext cx="12954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" name="Obláčik 3"/>
          <p:cNvSpPr/>
          <p:nvPr/>
        </p:nvSpPr>
        <p:spPr>
          <a:xfrm>
            <a:off x="228600" y="228600"/>
            <a:ext cx="7391400" cy="4724400"/>
          </a:xfrm>
          <a:prstGeom prst="cloudCallout">
            <a:avLst>
              <a:gd name="adj1" fmla="val 31062"/>
              <a:gd name="adj2" fmla="val 67312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sk-SK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Keď sa vlk zobudil, bol veľmi smädný.  Zobral sa a šiel sa na studničku napiť. Šiel z nohy na nohu, nevládal, ale predsa len sa k studničke dovliekol . Nahol sa, začal piť, a naraz – čľup! Padol do studničky! Ťažké skaly sa mu v bruchu prevážili a stiahli ho dolu. Studnička bola hlboká a vlk sa utopil.</a:t>
            </a:r>
          </a:p>
          <a:p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	Horár, stará mama a Červená Čiapočka sa veselo vrátili domov.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endParaRPr lang="sk-SK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k-SK">
              <a:latin typeface="Book Antiqua" pitchFamily="18" charset="0"/>
            </a:endParaRPr>
          </a:p>
        </p:txBody>
      </p:sp>
      <p:pic>
        <p:nvPicPr>
          <p:cNvPr id="21511" name="Picture 7" descr="Nepojmenovaný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2819400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Nepojmenovaný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69875"/>
            <a:ext cx="1378528" cy="18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7"/>
          <a:stretch>
            <a:fillRect/>
          </a:stretch>
        </p:blipFill>
        <p:spPr bwMode="auto">
          <a:xfrm>
            <a:off x="5943600" y="3048000"/>
            <a:ext cx="2743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Obláčik 4"/>
          <p:cNvGrpSpPr>
            <a:grpSpLocks/>
          </p:cNvGrpSpPr>
          <p:nvPr/>
        </p:nvGrpSpPr>
        <p:grpSpPr bwMode="auto">
          <a:xfrm>
            <a:off x="609600" y="304800"/>
            <a:ext cx="5705475" cy="5003800"/>
            <a:chOff x="288" y="204"/>
            <a:chExt cx="3594" cy="3152"/>
          </a:xfrm>
        </p:grpSpPr>
        <p:pic>
          <p:nvPicPr>
            <p:cNvPr id="22530" name="Obláčik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04"/>
              <a:ext cx="3594" cy="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806" y="624"/>
              <a:ext cx="2226" cy="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sk-SK" b="1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  <a:t>ZAZVONIL ZVONEC A ROZPRÁVKE JE KONIEC!</a:t>
              </a:r>
            </a:p>
            <a:p>
              <a:pPr algn="ctr">
                <a:lnSpc>
                  <a:spcPct val="150000"/>
                </a:lnSpc>
              </a:pPr>
              <a:endPara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sk-SK" b="1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  <a:t>TAK ČO, KAMARÁTI, PÁČILA SA VÁM ROZPRÁVKA?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6858000" y="4876800"/>
            <a:ext cx="12954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/>
              <a:t>POUŽITÉ ZDROJE: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539750" y="1570037"/>
            <a:ext cx="8229600" cy="369333"/>
          </a:xfr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http://omalovanky.zahrajsa.sk/cervena-ciapocka/</a:t>
            </a:r>
            <a:endParaRPr lang="sk-SK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063625" y="2179637"/>
            <a:ext cx="3249608" cy="369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  <a:hlinkClick r:id="rId3"/>
              </a:rPr>
              <a:t>http://infovekacik.infovek.sk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066800" y="2868612"/>
            <a:ext cx="2924198" cy="369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  <a:hlinkClick r:id="rId4"/>
              </a:rPr>
              <a:t>http://www.educaplay.sk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066800" y="3551237"/>
            <a:ext cx="3182281" cy="369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  <a:hlinkClick r:id="rId5"/>
              </a:rPr>
              <a:t>http://www.jedleobrazky.sk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3560" name="Picture 8" descr="Nepojmenovaný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438400" cy="2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533400" y="5181600"/>
            <a:ext cx="16002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850" y="3078162"/>
            <a:ext cx="8229600" cy="182880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96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 ČERVENEJ ČIAPOČKE</a:t>
            </a:r>
            <a:endParaRPr lang="sk-SK" sz="96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314" name="Picture 2" descr="http://image025.mylivepage.com/chunk25/540247/1791/%C4%8Derven%C3%A1%20%C4%8Diapo%C4%8D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8288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Nepojmenovaný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0" l="9562" r="89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0225"/>
            <a:ext cx="2438400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7"/>
          <a:stretch>
            <a:fillRect/>
          </a:stretch>
        </p:blipFill>
        <p:spPr bwMode="auto">
          <a:xfrm>
            <a:off x="6172200" y="3048000"/>
            <a:ext cx="2438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láčik 17"/>
          <p:cNvSpPr/>
          <p:nvPr/>
        </p:nvSpPr>
        <p:spPr>
          <a:xfrm>
            <a:off x="533400" y="381000"/>
            <a:ext cx="5410200" cy="4038600"/>
          </a:xfrm>
          <a:prstGeom prst="cloudCallout">
            <a:avLst>
              <a:gd name="adj1" fmla="val 46371"/>
              <a:gd name="adj2" fmla="val 6428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MILÍ KAMARÁTI!</a:t>
            </a:r>
          </a:p>
          <a:p>
            <a:pPr algn="ctr">
              <a:lnSpc>
                <a:spcPct val="150000"/>
              </a:lnSpc>
            </a:pP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 POROZPRÁVAM VÁM ROZPRÁVKU, </a:t>
            </a:r>
          </a:p>
          <a:p>
            <a:pPr algn="ctr">
              <a:lnSpc>
                <a:spcPct val="150000"/>
              </a:lnSpc>
            </a:pP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KTORÚ MI ROZPRÁVALA EŠTE MOJA STARÁ MAMA. </a:t>
            </a:r>
          </a:p>
          <a:p>
            <a:pPr algn="ctr">
              <a:lnSpc>
                <a:spcPct val="150000"/>
              </a:lnSpc>
            </a:pP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POHODLNE SA USAĎTE </a:t>
            </a:r>
          </a:p>
          <a:p>
            <a:pPr algn="ctr">
              <a:lnSpc>
                <a:spcPct val="150000"/>
              </a:lnSpc>
            </a:pP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A POČÚVAJTE. </a:t>
            </a:r>
            <a:endParaRPr lang="sk-SK" b="1" dirty="0">
              <a:solidFill>
                <a:srgbClr val="FF0000"/>
              </a:solidFill>
              <a:latin typeface="Arial" pitchFamily="34" charset="0"/>
              <a:ea typeface="Bitstream Cyberbit" pitchFamily="18" charset="-128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1350"/>
            <a:ext cx="17526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láčik 7"/>
          <p:cNvSpPr>
            <a:spLocks noChangeArrowheads="1"/>
          </p:cNvSpPr>
          <p:nvPr/>
        </p:nvSpPr>
        <p:spPr bwMode="auto">
          <a:xfrm>
            <a:off x="152400" y="152400"/>
            <a:ext cx="8305800" cy="5334000"/>
          </a:xfrm>
          <a:prstGeom prst="cloudCallout">
            <a:avLst>
              <a:gd name="adj1" fmla="val -29486"/>
              <a:gd name="adj2" fmla="val 64079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/>
          </a:gradFill>
          <a:ln w="9525" algn="ctr">
            <a:solidFill>
              <a:srgbClr val="C10000"/>
            </a:solidFill>
            <a:round/>
            <a:headEnd/>
            <a:tailEnd/>
          </a:ln>
          <a:effectLst>
            <a:outerShdw dist="101600" dir="2700000" algn="tl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sk-SK" b="1" dirty="0">
              <a:solidFill>
                <a:srgbClr val="000000"/>
              </a:solidFill>
              <a:latin typeface="Book Antiqua" pitchFamily="18" charset="0"/>
            </a:endParaRPr>
          </a:p>
          <a:p>
            <a:endParaRPr lang="sk-SK" b="1" dirty="0">
              <a:solidFill>
                <a:srgbClr val="000000"/>
              </a:solidFill>
              <a:latin typeface="Book Antiqua" pitchFamily="18" charset="0"/>
            </a:endParaRPr>
          </a:p>
          <a:p>
            <a:r>
              <a:rPr lang="sk-SK" b="1" dirty="0">
                <a:solidFill>
                  <a:srgbClr val="000000"/>
                </a:solidFill>
                <a:latin typeface="Book Antiqua" pitchFamily="18" charset="0"/>
              </a:rPr>
              <a:t>		</a:t>
            </a: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O ČERVENEJ ČIAPOČKE</a:t>
            </a:r>
          </a:p>
          <a:p>
            <a:endParaRPr lang="sk-SK" dirty="0">
              <a:solidFill>
                <a:srgbClr val="000000"/>
              </a:solidFill>
              <a:latin typeface="Arial" pitchFamily="34" charset="0"/>
              <a:ea typeface="Bitstream Cyberbit" pitchFamily="18" charset="-128"/>
              <a:cs typeface="Arial" pitchFamily="34" charset="0"/>
            </a:endParaRPr>
          </a:p>
          <a:p>
            <a:pPr algn="just"/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	Kde bolo, tam bolo, v jednej dedine bývalo malé dievčatko. Jeho stará mama v neďalekej hore. Raz uplietla stará mama svojej vnučke červenú čiapočku. Čiapočka dievčatku tak pristala, že ju všetci začali volať Červená Čiapočka.  Raz mamička povedala dcérke: </a:t>
            </a: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„Červená Čiapočka! Ochorela nám stará mama, zanesieš jej obed.</a:t>
            </a:r>
            <a:r>
              <a:rPr lang="sk-SK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</a:p>
          <a:p>
            <a:pPr algn="just"/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	Červená Čiapočka vzala košík, do ktorého mamička prichystala koláčiky a ovocie.  Mamička povedala dievčatku: </a:t>
            </a:r>
            <a:r>
              <a:rPr lang="sk-SK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Cestou sa nikde nepristavuj!</a:t>
            </a:r>
            <a:r>
              <a:rPr lang="sk-SK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napomenula Červenú Čiapočku. </a:t>
            </a:r>
          </a:p>
          <a:p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	</a:t>
            </a:r>
            <a:r>
              <a:rPr lang="sk-SK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Nie, nie! Pôjdem rovno k starej mame.</a:t>
            </a:r>
            <a:r>
              <a:rPr lang="sk-SK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sľubovala Červená Čiapočka.</a:t>
            </a:r>
          </a:p>
          <a:p>
            <a:endParaRPr lang="sk-SK" dirty="0">
              <a:solidFill>
                <a:srgbClr val="000000"/>
              </a:solidFill>
              <a:latin typeface="Bitstream Cyberbit" pitchFamily="18" charset="-128"/>
              <a:ea typeface="Bitstream Cyberbit" pitchFamily="18" charset="-128"/>
            </a:endParaRPr>
          </a:p>
          <a:p>
            <a:pPr algn="ctr">
              <a:lnSpc>
                <a:spcPct val="150000"/>
              </a:lnSpc>
            </a:pPr>
            <a:endParaRPr lang="sk-SK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6" name="Picture 2" descr="http://omalovanky.zahrajsa.sk/wp-content/gallery/cervena-ciapocka/cervena-ciapocka-babicka-omalovanka.jpg"/>
          <p:cNvPicPr>
            <a:picLocks noChangeAspect="1" noChangeArrowheads="1"/>
          </p:cNvPicPr>
          <p:nvPr/>
        </p:nvPicPr>
        <p:blipFill>
          <a:blip r:embed="rId3" cstate="print"/>
          <a:srcRect l="2273" t="3030" r="2273"/>
          <a:stretch>
            <a:fillRect/>
          </a:stretch>
        </p:blipFill>
        <p:spPr bwMode="auto">
          <a:xfrm>
            <a:off x="5715000" y="4114800"/>
            <a:ext cx="3200400" cy="243840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áčik 3"/>
          <p:cNvSpPr/>
          <p:nvPr/>
        </p:nvSpPr>
        <p:spPr>
          <a:xfrm>
            <a:off x="309479" y="55562"/>
            <a:ext cx="8230294" cy="5715000"/>
          </a:xfrm>
          <a:prstGeom prst="cloudCallout">
            <a:avLst>
              <a:gd name="adj1" fmla="val -29807"/>
              <a:gd name="adj2" fmla="val 521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0" y="-3175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sk-SK">
              <a:latin typeface="Book Antiqua" pitchFamily="18" charset="0"/>
            </a:endParaRPr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1461655" y="789403"/>
            <a:ext cx="6248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49263"/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A tak šla Červená Čiapočka lesným chodníčkom k starej mame. Šla, šla - až stretla vlka. Nevedela však, aký je vlk zlý. Pekne sa mu poklonila: </a:t>
            </a:r>
          </a:p>
          <a:p>
            <a:pPr indent="449263" eaLnBrk="0" hangingPunct="0"/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„Dobrý deň, vĺčik!“</a:t>
            </a:r>
          </a:p>
          <a:p>
            <a:pPr indent="449263" eaLnBrk="0" hangingPunct="0"/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„Dobrý deň, Červená Čiapočka! Kdeže ideš, kde?"</a:t>
            </a:r>
            <a:b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</a:b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"Ochorela nám stará mama, nesiem jej koláčiky."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/>
            </a:r>
            <a:b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</a:b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"A kdeže býva stará mama?"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 vyzvedá sa vlk a už v mysli kuje </a:t>
            </a:r>
            <a:r>
              <a:rPr lang="sk-SK" dirty="0" err="1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zlé-nedobré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. </a:t>
            </a:r>
            <a:b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</a:b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"Tu v hore, v malom domčeku," 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odpovedá Červená Čiapočka.</a:t>
            </a:r>
          </a:p>
          <a:p>
            <a:pPr indent="449263" eaLnBrk="0" hangingPunct="0"/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"Pozri, koľko tu kvetov! Natrhaj z nich starej mame," 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nahováral vlk Červenú Čiapočku. </a:t>
            </a:r>
          </a:p>
          <a:p>
            <a:pPr indent="449263" eaLnBrk="0" hangingPunct="0"/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Mamička dievčatku prikázala nikde sa nepristaviť. Ale stará mama by sa určite potešila! Červená Čiapočka položila košík a začala trhať kvietky.</a:t>
            </a:r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35500"/>
            <a:ext cx="16002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omalovanky.zahrajsa.sk/wp-content/gallery/cervena-ciapocka/cervena-ciapocka-vlk-omalovanka.jpg"/>
          <p:cNvPicPr>
            <a:picLocks noChangeAspect="1" noChangeArrowheads="1"/>
          </p:cNvPicPr>
          <p:nvPr/>
        </p:nvPicPr>
        <p:blipFill>
          <a:blip r:embed="rId3" cstate="print"/>
          <a:srcRect l="5556" t="4168" r="2778" b="4128"/>
          <a:stretch>
            <a:fillRect/>
          </a:stretch>
        </p:blipFill>
        <p:spPr bwMode="auto">
          <a:xfrm>
            <a:off x="7469608" y="3228830"/>
            <a:ext cx="1524000" cy="203200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6" descr="http://omalovanky.zahrajsa.sk/wp-content/gallery/cervena-ciapocka/cervena-ciapocka-omalova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2812" y="4692650"/>
            <a:ext cx="1524283" cy="2033218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áčik 3"/>
          <p:cNvSpPr>
            <a:spLocks noChangeArrowheads="1"/>
          </p:cNvSpPr>
          <p:nvPr/>
        </p:nvSpPr>
        <p:spPr bwMode="auto">
          <a:xfrm>
            <a:off x="990600" y="304800"/>
            <a:ext cx="7696200" cy="4876800"/>
          </a:xfrm>
          <a:prstGeom prst="cloudCallout">
            <a:avLst>
              <a:gd name="adj1" fmla="val 26486"/>
              <a:gd name="adj2" fmla="val 59898"/>
            </a:avLst>
          </a:prstGeom>
          <a:solidFill>
            <a:srgbClr val="CCECFF"/>
          </a:solidFill>
          <a:ln w="25400" algn="ctr">
            <a:solidFill>
              <a:srgbClr val="981A03"/>
            </a:solidFill>
            <a:round/>
            <a:headEnd/>
            <a:tailEnd/>
          </a:ln>
        </p:spPr>
        <p:txBody>
          <a:bodyPr anchor="ctr"/>
          <a:lstStyle/>
          <a:p>
            <a:r>
              <a:rPr lang="sk-SK" dirty="0">
                <a:solidFill>
                  <a:srgbClr val="000000"/>
                </a:solidFill>
                <a:latin typeface="Book Antiqua" pitchFamily="18" charset="0"/>
              </a:rPr>
              <a:t>	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Vlk sa ticho vytratil...  Utekal až k   domčeku, kde bývala stará mame a zabúchal na dvere.</a:t>
            </a:r>
            <a:b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</a:b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"Kto je?"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 ozve sa stará mama.</a:t>
            </a:r>
            <a:b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</a:b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"To som ja, Červená čiapočka! Nesiem ti koláčiky!" 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zavolal vlk tenkým hláskom. </a:t>
            </a:r>
          </a:p>
          <a:p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"</a:t>
            </a: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Stisni len kľučku, Čiapočka! Dvere nie sú zamknuté."</a:t>
            </a:r>
          </a:p>
          <a:p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	Keď vlk vošiel do izby, uvidel starú mamu ležať v posteli. Priskočil a - ham! Už starej mamy nebolo. Potom si na hlavu uviazal jej čepiec a ľahol si do postele.</a:t>
            </a:r>
          </a:p>
        </p:txBody>
      </p:sp>
      <p:pic>
        <p:nvPicPr>
          <p:cNvPr id="5" name="Picture 2" descr="http://omalovanky.zahrajsa.sk/wp-content/gallery/cervena-ciapocka/vlk-omalovanka.jpg"/>
          <p:cNvPicPr>
            <a:picLocks noChangeAspect="1" noChangeArrowheads="1"/>
          </p:cNvPicPr>
          <p:nvPr/>
        </p:nvPicPr>
        <p:blipFill>
          <a:blip r:embed="rId2" cstate="print"/>
          <a:srcRect l="3101" t="2326" r="3876"/>
          <a:stretch>
            <a:fillRect/>
          </a:stretch>
        </p:blipFill>
        <p:spPr bwMode="auto">
          <a:xfrm>
            <a:off x="3175" y="3508375"/>
            <a:ext cx="2286000" cy="3200400"/>
          </a:xfrm>
          <a:prstGeom prst="ellipse">
            <a:avLst/>
          </a:prstGeom>
          <a:noFill/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75113"/>
            <a:ext cx="24384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láčik 3"/>
          <p:cNvGrpSpPr>
            <a:grpSpLocks/>
          </p:cNvGrpSpPr>
          <p:nvPr/>
        </p:nvGrpSpPr>
        <p:grpSpPr bwMode="auto">
          <a:xfrm>
            <a:off x="1371600" y="304800"/>
            <a:ext cx="8070850" cy="5314950"/>
            <a:chOff x="576" y="108"/>
            <a:chExt cx="5084" cy="3348"/>
          </a:xfrm>
        </p:grpSpPr>
        <p:pic>
          <p:nvPicPr>
            <p:cNvPr id="18433" name="Obláčik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8"/>
              <a:ext cx="5084" cy="3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4" name="Text Box 2"/>
            <p:cNvSpPr txBox="1">
              <a:spLocks noChangeArrowheads="1"/>
            </p:cNvSpPr>
            <p:nvPr/>
          </p:nvSpPr>
          <p:spPr bwMode="auto">
            <a:xfrm>
              <a:off x="1299" y="579"/>
              <a:ext cx="3549" cy="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9pPr>
            </a:lstStyle>
            <a:p>
              <a:pPr algn="ctr"/>
              <a:endParaRPr lang="sk-SK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endParaRPr>
            </a:p>
            <a:p>
              <a:pPr algn="ctr"/>
              <a:r>
                <a:rPr lang="sk-SK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  <a:t>Keď Červená Čiapočka natrhala kvietky, pobrala sa k starej mame. </a:t>
              </a:r>
            </a:p>
            <a:p>
              <a:pPr algn="ctr"/>
              <a:r>
                <a:rPr lang="sk-SK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  <a:t>Keď prišla k domčeku, zaklopala na dvere:</a:t>
              </a:r>
              <a:br>
                <a:rPr lang="sk-SK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</a:br>
              <a:r>
                <a:rPr lang="sk-SK" b="1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  <a:t>"Stará mama, nesiem ti obed!"</a:t>
              </a:r>
              <a:br>
                <a:rPr lang="sk-SK" b="1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</a:br>
              <a:r>
                <a:rPr lang="sk-SK" b="1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  <a:t>"Stisni len kľučku, Čiapočka! Dvere nie sú zamknuté," </a:t>
              </a:r>
              <a:r>
                <a:rPr lang="sk-SK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  <a:t>napodobní vlk starú mamu. </a:t>
              </a:r>
            </a:p>
            <a:p>
              <a:pPr algn="ctr"/>
              <a:r>
                <a:rPr lang="sk-SK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  <a:t>Červená čiapočka vošla a podišla k posteli. </a:t>
              </a:r>
            </a:p>
            <a:p>
              <a:pPr algn="ctr"/>
              <a:r>
                <a:rPr lang="sk-SK" b="1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  <a:t>"Joj, stará mama, aké máš veľké uši!"</a:t>
              </a:r>
              <a:br>
                <a:rPr lang="sk-SK" b="1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</a:br>
              <a:r>
                <a:rPr lang="sk-SK" b="1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  <a:t>"To preto, aby som ťa lepšie počula!" </a:t>
              </a:r>
              <a:r>
                <a:rPr lang="sk-SK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  <a:t>zamrmle vlk. </a:t>
              </a:r>
              <a:r>
                <a:rPr lang="sk-SK" dirty="0">
                  <a:solidFill>
                    <a:srgbClr val="000000"/>
                  </a:solidFill>
                  <a:latin typeface="Bitstream Cyberbit" pitchFamily="18" charset="-128"/>
                  <a:ea typeface="Bitstream Cyberbit" pitchFamily="18" charset="-128"/>
                  <a:cs typeface="Times New Roman" pitchFamily="18" charset="0"/>
                </a:rPr>
                <a:t>"</a:t>
              </a:r>
              <a:endParaRPr lang="sk-SK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75113"/>
            <a:ext cx="24384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omalovanky.zahrajsa.sk/wp-content/gallery/cervena-ciapocka/cervena-ciapocka-domcek-omalova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2056567" cy="27432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5775" y="3965575"/>
            <a:ext cx="3369803" cy="2552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áčik 3"/>
          <p:cNvSpPr/>
          <p:nvPr/>
        </p:nvSpPr>
        <p:spPr>
          <a:xfrm>
            <a:off x="228600" y="228600"/>
            <a:ext cx="7391400" cy="4724400"/>
          </a:xfrm>
          <a:prstGeom prst="cloudCallout">
            <a:avLst>
              <a:gd name="adj1" fmla="val 38046"/>
              <a:gd name="adj2" fmla="val 64502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sk-SK" b="1" dirty="0">
              <a:solidFill>
                <a:srgbClr val="000000"/>
              </a:solidFill>
              <a:latin typeface="Arial" charset="0"/>
              <a:ea typeface="Bitstream Cyberbit" pitchFamily="18" charset="-128"/>
              <a:cs typeface="Arial" charset="0"/>
            </a:endParaRPr>
          </a:p>
          <a:p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Joj, stará mama, aké máš veľké oči!" </a:t>
            </a:r>
            <a:b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</a:br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"To preto, aby som ťa lepšie videla!" </a:t>
            </a:r>
            <a:endParaRPr lang="sk-SK" b="1" dirty="0" smtClean="0">
              <a:solidFill>
                <a:srgbClr val="000000"/>
              </a:solidFill>
              <a:latin typeface="Arial" pitchFamily="34" charset="0"/>
              <a:ea typeface="Bitstream Cyberbit" pitchFamily="18" charset="-128"/>
              <a:cs typeface="Arial" pitchFamily="34" charset="0"/>
            </a:endParaRPr>
          </a:p>
          <a:p>
            <a:r>
              <a:rPr lang="sk-SK" dirty="0" smtClean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povie 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vlk zase. </a:t>
            </a:r>
          </a:p>
          <a:p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A prečo máš také veľké ústa?" </a:t>
            </a:r>
          </a:p>
          <a:p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"To aby som teba ľahšie zjedla!" 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povie vlk a - ham! - už je i Čiapočka tam!</a:t>
            </a:r>
          </a:p>
          <a:p>
            <a:r>
              <a:rPr lang="sk-SK" b="1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"Ej, to bola hostinka!" 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povedal si vlk. Pohladkal si plné brucho a zvalil sa do postele. O chvíľu už chrápal. </a:t>
            </a:r>
            <a:r>
              <a:rPr lang="sk-SK" dirty="0" err="1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Chŕŕŕ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! </a:t>
            </a:r>
            <a:r>
              <a:rPr lang="sk-SK" dirty="0" err="1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Chŕŕŕ</a:t>
            </a:r>
            <a:r>
              <a:rPr lang="sk-SK" dirty="0">
                <a:solidFill>
                  <a:srgbClr val="000000"/>
                </a:solidFill>
                <a:latin typeface="Arial" pitchFamily="34" charset="0"/>
                <a:ea typeface="Bitstream Cyberbit" pitchFamily="18" charset="-128"/>
                <a:cs typeface="Arial" pitchFamily="34" charset="0"/>
              </a:rPr>
              <a:t>! </a:t>
            </a:r>
          </a:p>
          <a:p>
            <a:endParaRPr lang="sk-SK" dirty="0">
              <a:solidFill>
                <a:srgbClr val="000000"/>
              </a:solidFill>
              <a:latin typeface="Bitstream Cyberbit" pitchFamily="18" charset="-128"/>
              <a:ea typeface="Bitstream Cyberbit" pitchFamily="18" charset="-128"/>
              <a:cs typeface="Arial" charset="0"/>
            </a:endParaRP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75113"/>
            <a:ext cx="24384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002" y="228600"/>
            <a:ext cx="3153398" cy="23431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omalovanky.zahrajsa.sk/wp-content/gallery/cervena-ciapocka/vlk-cervena-ciapocka-omalovank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175" y="4041775"/>
            <a:ext cx="3429000" cy="2571750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láčik 3"/>
          <p:cNvGrpSpPr>
            <a:grpSpLocks/>
          </p:cNvGrpSpPr>
          <p:nvPr/>
        </p:nvGrpSpPr>
        <p:grpSpPr bwMode="auto">
          <a:xfrm>
            <a:off x="533400" y="152400"/>
            <a:ext cx="8070850" cy="5357813"/>
            <a:chOff x="334" y="108"/>
            <a:chExt cx="5084" cy="3375"/>
          </a:xfrm>
        </p:grpSpPr>
        <p:pic>
          <p:nvPicPr>
            <p:cNvPr id="20481" name="Obláčik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08"/>
              <a:ext cx="5084" cy="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2" name="Text Box 2"/>
            <p:cNvSpPr txBox="1">
              <a:spLocks noChangeArrowheads="1"/>
            </p:cNvSpPr>
            <p:nvPr/>
          </p:nvSpPr>
          <p:spPr bwMode="auto">
            <a:xfrm>
              <a:off x="1059" y="579"/>
              <a:ext cx="3198" cy="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9pPr>
            </a:lstStyle>
            <a:p>
              <a:r>
                <a:rPr lang="sk-SK" dirty="0">
                  <a:solidFill>
                    <a:srgbClr val="000000"/>
                  </a:solidFill>
                </a:rPr>
                <a:t>	</a:t>
              </a:r>
              <a:r>
                <a:rPr lang="sk-SK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  <a:t>Šiel okolo horár, dobrý sused starej mamy. Nezdalo sa mu, že dvere sú otvorené dokorán a dnu ktosi hlasno chrápe. Vošiel dnu a v posteli zbadal vlka v čepci. Hneď vedel, čo sa stalo! Vzal zo stola nožnice a rozstrihol vlkovi brucho. Vyskočili z neho Červená čiapočka a za ňou i stará mama. </a:t>
              </a:r>
            </a:p>
            <a:p>
              <a:r>
                <a:rPr lang="sk-SK" dirty="0">
                  <a:solidFill>
                    <a:srgbClr val="000000"/>
                  </a:solidFill>
                  <a:latin typeface="Arial" pitchFamily="34" charset="0"/>
                  <a:ea typeface="Bitstream Cyberbit" pitchFamily="18" charset="-128"/>
                  <a:cs typeface="Arial" pitchFamily="34" charset="0"/>
                </a:rPr>
                <a:t>	Nelenili, nanosili veľké skaly, povkladali ich vlkovi do brucha a brucho dobre zašili. Potom sa skryli a dávali pozor, čo bude vlk robiť.</a:t>
              </a:r>
            </a:p>
          </p:txBody>
        </p:sp>
      </p:grpSp>
      <p:pic>
        <p:nvPicPr>
          <p:cNvPr id="5" name="Picture 2" descr="http://omalovanky.zahrajsa.sk/wp-content/gallery/cervena-ciapocka/babicka-vlk-omalovanka.jpg"/>
          <p:cNvPicPr>
            <a:picLocks noChangeAspect="1" noChangeArrowheads="1"/>
          </p:cNvPicPr>
          <p:nvPr/>
        </p:nvPicPr>
        <p:blipFill>
          <a:blip r:embed="rId3" cstate="print"/>
          <a:srcRect l="3136" r="5928"/>
          <a:stretch>
            <a:fillRect/>
          </a:stretch>
        </p:blipFill>
        <p:spPr bwMode="auto">
          <a:xfrm>
            <a:off x="6705600" y="533400"/>
            <a:ext cx="2209800" cy="3240088"/>
          </a:xfrm>
          <a:prstGeom prst="ellipse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86200"/>
            <a:ext cx="2209800" cy="264240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133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Vlastná 2">
      <a:dk1>
        <a:srgbClr val="FF0000"/>
      </a:dk1>
      <a:lt1>
        <a:srgbClr val="C00000"/>
      </a:lt1>
      <a:dk2>
        <a:srgbClr val="CF2705"/>
      </a:dk2>
      <a:lt2>
        <a:srgbClr val="CF2705"/>
      </a:lt2>
      <a:accent1>
        <a:srgbClr val="CF2705"/>
      </a:accent1>
      <a:accent2>
        <a:srgbClr val="D16363"/>
      </a:accent2>
      <a:accent3>
        <a:srgbClr val="D16363"/>
      </a:accent3>
      <a:accent4>
        <a:srgbClr val="D467A8"/>
      </a:accent4>
      <a:accent5>
        <a:srgbClr val="C00000"/>
      </a:accent5>
      <a:accent6>
        <a:srgbClr val="FF0000"/>
      </a:accent6>
      <a:hlink>
        <a:srgbClr val="CF2705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744</TotalTime>
  <Words>117</Words>
  <Application>Microsoft Office PowerPoint</Application>
  <PresentationFormat>Prezentácia na obrazovke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Špička</vt:lpstr>
      <vt:lpstr>Prezentácia programu PowerPoint</vt:lpstr>
      <vt:lpstr>O ČERVENEJ ČIAPOČKE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martuska</dc:creator>
  <cp:lastModifiedBy>Uzivatel</cp:lastModifiedBy>
  <cp:revision>65</cp:revision>
  <dcterms:created xsi:type="dcterms:W3CDTF">2012-10-02T18:53:56Z</dcterms:created>
  <dcterms:modified xsi:type="dcterms:W3CDTF">2014-04-12T16:54:01Z</dcterms:modified>
</cp:coreProperties>
</file>