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71" r:id="rId2"/>
    <p:sldId id="256" r:id="rId3"/>
    <p:sldId id="259" r:id="rId4"/>
    <p:sldId id="262" r:id="rId5"/>
    <p:sldId id="264" r:id="rId6"/>
    <p:sldId id="268" r:id="rId7"/>
    <p:sldId id="265" r:id="rId8"/>
    <p:sldId id="269" r:id="rId9"/>
    <p:sldId id="267" r:id="rId10"/>
    <p:sldId id="270" r:id="rId11"/>
    <p:sldId id="263" r:id="rId12"/>
    <p:sldId id="266" r:id="rId13"/>
    <p:sldId id="260" r:id="rId14"/>
    <p:sldId id="257" r:id="rId15"/>
  </p:sldIdLst>
  <p:sldSz cx="9144000" cy="6858000" type="screen4x3"/>
  <p:notesSz cx="9144000" cy="6858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64" d="100"/>
          <a:sy n="64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1902" y="-9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59CA6A8-E035-44C3-91D4-56C7EAC80449}" type="datetimeFigureOut">
              <a:rPr lang="sk-SK"/>
              <a:pPr>
                <a:defRPr/>
              </a:pPr>
              <a:t>3.4.2014</a:t>
            </a:fld>
            <a:endParaRPr lang="sk-SK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EA7A496-A2A3-4034-A701-8C9DE65851E3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96124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9C518A3-D5E9-4398-93DB-2E09DEF3FAC2}" type="datetimeFigureOut">
              <a:rPr lang="sk-SK"/>
              <a:pPr>
                <a:defRPr/>
              </a:pPr>
              <a:t>3.4.2014</a:t>
            </a:fld>
            <a:endParaRPr lang="sk-SK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 dirty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sk-SK" noProof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50E23E8-49EF-4C01-B235-C5555CBA932E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031104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0E23E8-49EF-4C01-B235-C5555CBA932E}" type="slidenum">
              <a:rPr lang="sk-SK" smtClean="0"/>
              <a:pPr>
                <a:defRPr/>
              </a:pPr>
              <a:t>4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09247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C781D-41DA-4471-A144-F16115CC62F9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4403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8AF6F-A125-41CC-A2A0-69DECBDC5AB9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37105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C6CC8-34B0-45C5-A3DA-45E78CAE0DC0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42448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536A6-78F6-45E8-9B66-7C78273F9B16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00926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A96A3-6730-4850-9CBE-0DE68DDD24AA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7556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755AC-4E32-49AD-BE55-E3BF2B9DC38D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3132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980A7-686E-4E12-87D4-139FC7F94089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45615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801BD-43E2-4673-8C2F-8035B934CC76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745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78C3D-5F10-4AB6-9F4C-24B0D6D602CB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98328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F273C-50B5-401D-B5C3-A368377FBF49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162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4B822-F565-45F5-8FCA-0184F4167E1D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79007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12723F8A-AE0E-4389-841C-2FF33E9F2E9C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www.gify.nou.cz/obr14_zaj_vev_soubory/892.gif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4.wdp"/><Relationship Id="rId5" Type="http://schemas.openxmlformats.org/officeDocument/2006/relationships/image" Target="../media/image17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7" Type="http://schemas.openxmlformats.org/officeDocument/2006/relationships/image" Target="../media/image10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gify.nou.cz/obr14_zaj_vev_soubory/892.gif" TargetMode="External"/><Relationship Id="rId7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10.png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13.png"/><Relationship Id="rId4" Type="http://schemas.openxmlformats.org/officeDocument/2006/relationships/image" Target="http://www.gify.nou.cz/obr14_zaj_vev_soubory/892.gi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image" Target="http://www.gify.nou.cz/r_slunce_soubory/20.gi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http://www.gify.nou.cz/obr14_zaj_vev_soubory/892.gi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http://www.gify.nou.cz/obr14_zaj_vev_soubory/892.gi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agentura_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396" y="718766"/>
            <a:ext cx="4464050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logo-eu-s-odkazom-na-esf-stredn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580" y="438200"/>
            <a:ext cx="1666875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op_vz_logo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06" y="476672"/>
            <a:ext cx="1485900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85883" y="2924944"/>
            <a:ext cx="8218487" cy="142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sk-SK" sz="5400" b="1" dirty="0">
                <a:solidFill>
                  <a:srgbClr val="0000FF"/>
                </a:solidFill>
                <a:latin typeface="Arial Black" pitchFamily="34" charset="0"/>
              </a:rPr>
              <a:t>Škola 21. storočia  </a:t>
            </a:r>
          </a:p>
        </p:txBody>
      </p:sp>
      <p:sp>
        <p:nvSpPr>
          <p:cNvPr id="7" name="Obdĺžnik 6"/>
          <p:cNvSpPr/>
          <p:nvPr/>
        </p:nvSpPr>
        <p:spPr>
          <a:xfrm>
            <a:off x="419991" y="4725144"/>
            <a:ext cx="8350273" cy="95410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sk-SK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sk-SK" sz="1400" dirty="0">
                <a:solidFill>
                  <a:schemeClr val="accent4">
                    <a:lumMod val="10000"/>
                  </a:schemeClr>
                </a:solidFill>
              </a:rPr>
              <a:t>Dopytovo orientovaný projekt</a:t>
            </a:r>
          </a:p>
          <a:p>
            <a:pPr algn="ctr"/>
            <a:r>
              <a:rPr lang="sk-SK" sz="1400" dirty="0">
                <a:solidFill>
                  <a:schemeClr val="accent4">
                    <a:lumMod val="10000"/>
                  </a:schemeClr>
                </a:solidFill>
              </a:rPr>
              <a:t>Moderné vzdelávanie pre vedomostnú spoločnosť/Projekt je spolufinancovaný zo zdrojov EÚ</a:t>
            </a:r>
          </a:p>
          <a:p>
            <a:pPr algn="ctr"/>
            <a:r>
              <a:rPr lang="sk-SK" sz="1400" dirty="0">
                <a:solidFill>
                  <a:schemeClr val="accent4">
                    <a:lumMod val="10000"/>
                  </a:schemeClr>
                </a:solidFill>
              </a:rPr>
              <a:t>Kód ITMS projektu 26110130435</a:t>
            </a:r>
          </a:p>
          <a:p>
            <a:pPr algn="ctr"/>
            <a:r>
              <a:rPr lang="sk-SK" sz="1400" dirty="0" smtClean="0">
                <a:solidFill>
                  <a:schemeClr val="accent4">
                    <a:lumMod val="10000"/>
                  </a:schemeClr>
                </a:solidFill>
              </a:rPr>
              <a:t>Aktivita 1.1</a:t>
            </a:r>
            <a:r>
              <a:rPr lang="sk-SK" sz="1400" dirty="0">
                <a:solidFill>
                  <a:schemeClr val="accent4">
                    <a:lumMod val="10000"/>
                  </a:schemeClr>
                </a:solidFill>
              </a:rPr>
              <a:t> </a:t>
            </a:r>
          </a:p>
        </p:txBody>
      </p:sp>
      <p:sp>
        <p:nvSpPr>
          <p:cNvPr id="9" name="Obdĺžnik 8"/>
          <p:cNvSpPr/>
          <p:nvPr/>
        </p:nvSpPr>
        <p:spPr>
          <a:xfrm>
            <a:off x="6115000" y="5933687"/>
            <a:ext cx="2448271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sk-SK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sk-SK" sz="1400" b="1" dirty="0" smtClean="0">
                <a:solidFill>
                  <a:schemeClr val="accent4">
                    <a:lumMod val="10000"/>
                  </a:schemeClr>
                </a:solidFill>
              </a:rPr>
              <a:t>Mgr. Dagmar Píšová</a:t>
            </a:r>
            <a:r>
              <a:rPr lang="sk-SK" sz="1400" dirty="0">
                <a:solidFill>
                  <a:schemeClr val="accent4">
                    <a:lumMod val="10000"/>
                  </a:schemeClr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37386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 dirty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73186" y="457200"/>
            <a:ext cx="8858250" cy="580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</a:t>
            </a: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 tá sedí  </a:t>
            </a: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na </a:t>
            </a: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kameni uprostred prúdu v potoku a smeje sa: </a:t>
            </a: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 - </a:t>
            </a: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Nechytil si ma, nechytil si ma kva, kva, kva</a:t>
            </a: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!</a:t>
            </a:r>
          </a:p>
          <a:p>
            <a:pPr>
              <a:lnSpc>
                <a:spcPct val="150000"/>
              </a:lnSpc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- S</a:t>
            </a: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 tebou sa viac nehrám! – dudre </a:t>
            </a: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Ušiačik</a:t>
            </a:r>
          </a:p>
          <a:p>
            <a:pPr>
              <a:lnSpc>
                <a:spcPct val="150000"/>
              </a:lnSpc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V</a:t>
            </a: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 potoku sa nenaháňa!  A ja sa práve v potoku rada naháňam. </a:t>
            </a:r>
            <a:endParaRPr lang="sk-SK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Poď </a:t>
            </a: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Ušiačik, poď sa po potoku naháňať!  </a:t>
            </a:r>
            <a:endParaRPr lang="sk-SK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Zajačik </a:t>
            </a: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však nešiel. </a:t>
            </a:r>
            <a:endParaRPr lang="sk-SK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Chytro </a:t>
            </a: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odbehol od žabky, čo si z neho urobila dobrý deň. A keď si na slniečku sušil kožuch, ustavične opakoval: </a:t>
            </a: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   </a:t>
            </a:r>
            <a:r>
              <a:rPr lang="sk-SK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- </a:t>
            </a:r>
            <a:r>
              <a:rPr lang="sk-SK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So žabou sa viacej nehrám! Nikdy</a:t>
            </a:r>
            <a:r>
              <a:rPr lang="sk-SK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!</a:t>
            </a:r>
            <a:endParaRPr lang="sk-SK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just"/>
            <a:endParaRPr lang="sk-SK" sz="1100" dirty="0">
              <a:latin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bright="4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5324" l="0" r="99223">
                        <a14:foregroundMark x1="75389" y1="20863" x2="75389" y2="20863"/>
                        <a14:foregroundMark x1="65544" y1="14388" x2="65544" y2="14388"/>
                        <a14:foregroundMark x1="63731" y1="10072" x2="63731" y2="10072"/>
                        <a14:foregroundMark x1="67098" y1="11511" x2="67098" y2="11511"/>
                        <a14:foregroundMark x1="75648" y1="15468" x2="75648" y2="15468"/>
                        <a14:foregroundMark x1="67617" y1="31295" x2="67617" y2="31295"/>
                        <a14:foregroundMark x1="72539" y1="16187" x2="72539" y2="16187"/>
                        <a14:foregroundMark x1="73834" y1="15108" x2="73834" y2="15108"/>
                        <a14:foregroundMark x1="71503" y1="17986" x2="71503" y2="17986"/>
                        <a14:foregroundMark x1="71503" y1="17266" x2="71503" y2="17266"/>
                        <a14:foregroundMark x1="72280" y1="15468" x2="72280" y2="15468"/>
                        <a14:foregroundMark x1="73575" y1="14748" x2="73575" y2="1474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5132" y="2564904"/>
            <a:ext cx="2736304" cy="1970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7379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31875"/>
          </a:xfrm>
        </p:spPr>
        <p:txBody>
          <a:bodyPr/>
          <a:lstStyle/>
          <a:p>
            <a:pPr eaLnBrk="1" hangingPunct="1">
              <a:defRPr/>
            </a:pPr>
            <a:r>
              <a:rPr lang="sk-SK" dirty="0" smtClean="0"/>
              <a:t>   </a:t>
            </a:r>
            <a:r>
              <a:rPr lang="sk-SK" b="1" dirty="0" smtClean="0">
                <a:solidFill>
                  <a:srgbClr val="FFFF00"/>
                </a:solidFill>
              </a:rPr>
              <a:t>Vieš odpoveď?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00213"/>
            <a:ext cx="7345363" cy="439578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sk-SK" b="1" dirty="0" smtClean="0"/>
              <a:t>Ako sa volá autor textu?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sk-SK" b="1" dirty="0" smtClean="0"/>
              <a:t>Povedz mená zvierat, ktoré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k-SK" b="1" dirty="0" smtClean="0"/>
              <a:t>     vystupujú v texte.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sk-SK" b="1" dirty="0" smtClean="0"/>
              <a:t>Vyber správny</a:t>
            </a:r>
            <a:r>
              <a:rPr lang="sk-SK" b="1" dirty="0"/>
              <a:t> </a:t>
            </a:r>
            <a:r>
              <a:rPr lang="sk-SK" b="1" dirty="0" smtClean="0"/>
              <a:t>názov príbehu: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sk-SK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LcParenR"/>
              <a:defRPr/>
            </a:pPr>
            <a:r>
              <a:rPr lang="sk-SK" dirty="0" smtClean="0"/>
              <a:t>Ako sa zajko zasmial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LcParenR"/>
              <a:defRPr/>
            </a:pPr>
            <a:r>
              <a:rPr lang="sk-SK" dirty="0" smtClean="0"/>
              <a:t>Ako sa zajko okúpal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LcParenR"/>
              <a:defRPr/>
            </a:pPr>
            <a:r>
              <a:rPr lang="sk-SK" dirty="0" smtClean="0"/>
              <a:t>Ako sa zajko oklamal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sk-SK" dirty="0" smtClean="0"/>
          </a:p>
        </p:txBody>
      </p:sp>
      <p:pic>
        <p:nvPicPr>
          <p:cNvPr id="18437" name="Picture 5" descr="http://www.gify.nou.cz/obr14_zaj_vev_soubory/892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0" y="4233837"/>
            <a:ext cx="11430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4" descr="MCj04347360000%5b1%5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214438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>
            <a:lum bright="4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8535" l="285" r="100000">
                        <a14:foregroundMark x1="43590" y1="24176" x2="43590" y2="24176"/>
                        <a14:foregroundMark x1="41595" y1="21245" x2="41595" y2="21245"/>
                        <a14:foregroundMark x1="42735" y1="14652" x2="42735" y2="14652"/>
                        <a14:foregroundMark x1="42165" y1="11355" x2="42165" y2="11355"/>
                        <a14:foregroundMark x1="59829" y1="12088" x2="59829" y2="12088"/>
                        <a14:foregroundMark x1="63533" y1="6960" x2="63533" y2="6960"/>
                        <a14:foregroundMark x1="45869" y1="45421" x2="45869" y2="45421"/>
                        <a14:foregroundMark x1="57835" y1="45788" x2="57835" y2="45788"/>
                        <a14:foregroundMark x1="63818" y1="39927" x2="63818" y2="399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155" y="5274489"/>
            <a:ext cx="1365359" cy="1061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1152128"/>
          </a:xfrm>
        </p:spPr>
        <p:txBody>
          <a:bodyPr/>
          <a:lstStyle/>
          <a:p>
            <a:pPr eaLnBrk="1" hangingPunct="1"/>
            <a:r>
              <a:rPr lang="sk-SK" sz="4000" dirty="0" smtClean="0">
                <a:effectLst/>
              </a:rPr>
              <a:t/>
            </a:r>
            <a:br>
              <a:rPr lang="sk-SK" sz="4000" dirty="0" smtClean="0">
                <a:effectLst/>
              </a:rPr>
            </a:br>
            <a:r>
              <a:rPr lang="sk-SK" sz="3200" b="1" dirty="0" smtClean="0">
                <a:solidFill>
                  <a:srgbClr val="FFFF00"/>
                </a:solidFill>
                <a:effectLst/>
              </a:rPr>
              <a:t>Vymaľuj okienka, v ktorých sú mená postáv, ktoré vystupujú v príbehu:</a:t>
            </a:r>
            <a:r>
              <a:rPr lang="sk-SK" sz="4000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sk-SK" sz="4000" dirty="0" smtClean="0">
                <a:effectLst/>
              </a:rPr>
              <a:t/>
            </a:r>
            <a:br>
              <a:rPr lang="sk-SK" sz="4000" dirty="0" smtClean="0">
                <a:effectLst/>
              </a:rPr>
            </a:br>
            <a:endParaRPr lang="sk-SK" sz="4000" dirty="0" smtClean="0">
              <a:effectLst/>
            </a:endParaRPr>
          </a:p>
        </p:txBody>
      </p:sp>
      <p:graphicFrame>
        <p:nvGraphicFramePr>
          <p:cNvPr id="21527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577018"/>
              </p:ext>
            </p:extLst>
          </p:nvPr>
        </p:nvGraphicFramePr>
        <p:xfrm>
          <a:off x="323850" y="2060575"/>
          <a:ext cx="8424863" cy="4392613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808288"/>
                <a:gridCol w="2808287"/>
                <a:gridCol w="2808288"/>
              </a:tblGrid>
              <a:tr h="1463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zajko Uško</a:t>
                      </a:r>
                      <a:endParaRPr kumimoji="0" lang="sk-SK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žabka Skákalka</a:t>
                      </a:r>
                      <a:endParaRPr kumimoji="0" lang="sk-SK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zajačik Ušiačik</a:t>
                      </a:r>
                      <a:endParaRPr kumimoji="0" lang="sk-SK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146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žabka Skočka</a:t>
                      </a:r>
                      <a:endParaRPr kumimoji="0" lang="sk-SK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myška Hryzka</a:t>
                      </a:r>
                      <a:endParaRPr kumimoji="0" lang="sk-SK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krtko Rudko</a:t>
                      </a:r>
                      <a:endParaRPr kumimoji="0" lang="sk-SK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1463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ježko Jožko</a:t>
                      </a:r>
                      <a:endParaRPr kumimoji="0" lang="sk-SK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žabka Skačka</a:t>
                      </a:r>
                      <a:endParaRPr kumimoji="0" lang="sk-SK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srnka Cupilupka</a:t>
                      </a:r>
                      <a:endParaRPr kumimoji="0" lang="sk-SK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30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1510" y="32618"/>
            <a:ext cx="8750176" cy="1083568"/>
          </a:xfrm>
        </p:spPr>
        <p:txBody>
          <a:bodyPr/>
          <a:lstStyle/>
          <a:p>
            <a:pPr eaLnBrk="1" hangingPunct="1">
              <a:defRPr/>
            </a:pPr>
            <a:r>
              <a:rPr lang="sk-SK" sz="3600" b="1" dirty="0" smtClean="0">
                <a:solidFill>
                  <a:srgbClr val="FFFF00"/>
                </a:solidFill>
              </a:rPr>
              <a:t>K menám zvierat pripoj ich výpovede</a:t>
            </a:r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idx="4294967295"/>
          </p:nvPr>
        </p:nvSpPr>
        <p:spPr>
          <a:xfrm>
            <a:off x="40209" y="1340768"/>
            <a:ext cx="4040188" cy="639762"/>
          </a:xfrm>
        </p:spPr>
        <p:txBody>
          <a:bodyPr/>
          <a:lstStyle/>
          <a:p>
            <a:pPr algn="ctr">
              <a:defRPr/>
            </a:pPr>
            <a:r>
              <a:rPr lang="sk-SK" b="1" dirty="0" smtClean="0"/>
              <a:t>zajačik Ušiačik</a:t>
            </a:r>
            <a:endParaRPr lang="sk-SK" b="1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4294967295"/>
          </p:nvPr>
        </p:nvSpPr>
        <p:spPr>
          <a:xfrm>
            <a:off x="5059362" y="1340768"/>
            <a:ext cx="4041775" cy="639762"/>
          </a:xfrm>
        </p:spPr>
        <p:txBody>
          <a:bodyPr/>
          <a:lstStyle/>
          <a:p>
            <a:pPr algn="ctr">
              <a:defRPr/>
            </a:pPr>
            <a:r>
              <a:rPr lang="sk-SK" b="1" dirty="0" smtClean="0"/>
              <a:t>žabka Skočka</a:t>
            </a:r>
            <a:endParaRPr lang="sk-SK" b="1" dirty="0"/>
          </a:p>
        </p:txBody>
      </p:sp>
      <p:sp>
        <p:nvSpPr>
          <p:cNvPr id="3" name="Elipsa 2"/>
          <p:cNvSpPr/>
          <p:nvPr/>
        </p:nvSpPr>
        <p:spPr>
          <a:xfrm>
            <a:off x="317228" y="2871788"/>
            <a:ext cx="348615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sz="2800" dirty="0"/>
              <a:t>„A ty si kto?“</a:t>
            </a:r>
          </a:p>
          <a:p>
            <a:pPr algn="ctr">
              <a:defRPr/>
            </a:pPr>
            <a:endParaRPr lang="sk-SK" dirty="0"/>
          </a:p>
        </p:txBody>
      </p:sp>
      <p:sp>
        <p:nvSpPr>
          <p:cNvPr id="4" name="Elipsa 3"/>
          <p:cNvSpPr/>
          <p:nvPr/>
        </p:nvSpPr>
        <p:spPr>
          <a:xfrm>
            <a:off x="3500438" y="2204864"/>
            <a:ext cx="564356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600"/>
              </a:spcBef>
              <a:defRPr/>
            </a:pPr>
            <a:endParaRPr lang="sk-SK" sz="2400" dirty="0" smtClean="0"/>
          </a:p>
          <a:p>
            <a:pPr algn="ctr">
              <a:spcBef>
                <a:spcPts val="600"/>
              </a:spcBef>
              <a:defRPr/>
            </a:pPr>
            <a:r>
              <a:rPr lang="sk-SK" sz="2400" dirty="0" smtClean="0"/>
              <a:t>„</a:t>
            </a:r>
            <a:r>
              <a:rPr lang="sk-SK" sz="2400" dirty="0"/>
              <a:t>S tebou sa viac nehrám!“</a:t>
            </a:r>
          </a:p>
          <a:p>
            <a:pPr algn="ctr">
              <a:defRPr/>
            </a:pPr>
            <a:endParaRPr lang="sk-SK" sz="2400" dirty="0"/>
          </a:p>
        </p:txBody>
      </p:sp>
      <p:sp>
        <p:nvSpPr>
          <p:cNvPr id="5" name="Elipsa 4"/>
          <p:cNvSpPr/>
          <p:nvPr/>
        </p:nvSpPr>
        <p:spPr>
          <a:xfrm>
            <a:off x="4818311" y="5041155"/>
            <a:ext cx="414337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sz="2400" dirty="0"/>
              <a:t>„Dobre, naháňaj!“</a:t>
            </a:r>
          </a:p>
          <a:p>
            <a:pPr algn="ctr">
              <a:defRPr/>
            </a:pPr>
            <a:endParaRPr lang="sk-SK" dirty="0"/>
          </a:p>
        </p:txBody>
      </p:sp>
      <p:sp>
        <p:nvSpPr>
          <p:cNvPr id="6" name="Elipsa 5"/>
          <p:cNvSpPr/>
          <p:nvPr/>
        </p:nvSpPr>
        <p:spPr>
          <a:xfrm>
            <a:off x="179512" y="5661248"/>
            <a:ext cx="550068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sz="2400" dirty="0"/>
              <a:t>„Nechytil si ma, kva, kva!“</a:t>
            </a:r>
          </a:p>
          <a:p>
            <a:pPr algn="ctr">
              <a:defRPr/>
            </a:pPr>
            <a:endParaRPr lang="sk-SK" dirty="0"/>
          </a:p>
        </p:txBody>
      </p:sp>
      <p:sp>
        <p:nvSpPr>
          <p:cNvPr id="8" name="Elipsa 7"/>
          <p:cNvSpPr/>
          <p:nvPr/>
        </p:nvSpPr>
        <p:spPr>
          <a:xfrm>
            <a:off x="3975349" y="3371850"/>
            <a:ext cx="4986337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sz="2400" dirty="0"/>
              <a:t> „A ako sa chceš hrať?“</a:t>
            </a:r>
          </a:p>
        </p:txBody>
      </p:sp>
      <p:sp>
        <p:nvSpPr>
          <p:cNvPr id="9" name="Elipsa 8"/>
          <p:cNvSpPr/>
          <p:nvPr/>
        </p:nvSpPr>
        <p:spPr>
          <a:xfrm>
            <a:off x="179512" y="4271962"/>
            <a:ext cx="5500688" cy="9858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sz="2400" dirty="0"/>
              <a:t>„A kto bude naháňať?“</a:t>
            </a:r>
          </a:p>
          <a:p>
            <a:pPr algn="ctr">
              <a:defRPr/>
            </a:pPr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11" grpId="0" build="p"/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340768"/>
          </a:xfrm>
        </p:spPr>
        <p:txBody>
          <a:bodyPr/>
          <a:lstStyle/>
          <a:p>
            <a:pPr eaLnBrk="1" hangingPunct="1">
              <a:defRPr/>
            </a:pPr>
            <a:r>
              <a:rPr lang="sk-SK" b="1" dirty="0" smtClean="0">
                <a:solidFill>
                  <a:srgbClr val="FFFF00"/>
                </a:solidFill>
              </a:rPr>
              <a:t>Vyber správne slovo a doplň do viet. </a:t>
            </a:r>
            <a:endParaRPr lang="sk-SK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07504" y="1628800"/>
            <a:ext cx="8748464" cy="4929188"/>
          </a:xfrm>
        </p:spPr>
        <p:txBody>
          <a:bodyPr/>
          <a:lstStyle/>
          <a:p>
            <a:pPr>
              <a:defRPr/>
            </a:pPr>
            <a:r>
              <a:rPr lang="sk-SK" dirty="0" smtClean="0"/>
              <a:t>Žaba patrí medzi (plazy, hmyz, obojživelníky)</a:t>
            </a:r>
          </a:p>
          <a:p>
            <a:pPr>
              <a:defRPr/>
            </a:pPr>
            <a:r>
              <a:rPr lang="sk-SK" dirty="0" smtClean="0"/>
              <a:t>Zajac patrí medzi (vtáky, štvornohé zvieratá, kopytníky)</a:t>
            </a:r>
          </a:p>
          <a:p>
            <a:pPr>
              <a:defRPr/>
            </a:pPr>
            <a:r>
              <a:rPr lang="sk-SK" dirty="0" smtClean="0"/>
              <a:t>Žaba žije (vo vzduchu, vo vode aj na zemi, len vo vode)</a:t>
            </a:r>
          </a:p>
          <a:p>
            <a:pPr>
              <a:defRPr/>
            </a:pPr>
            <a:r>
              <a:rPr lang="sk-SK" dirty="0" smtClean="0"/>
              <a:t>Zajac žije (vo vode, v lese, v džungli)</a:t>
            </a:r>
          </a:p>
          <a:p>
            <a:pPr>
              <a:defRPr/>
            </a:pPr>
            <a:r>
              <a:rPr lang="sk-SK" dirty="0" smtClean="0"/>
              <a:t>Žaba sa bojí (leva, vlka, bociana) </a:t>
            </a:r>
          </a:p>
          <a:p>
            <a:pPr>
              <a:defRPr/>
            </a:pPr>
            <a:r>
              <a:rPr lang="sk-SK" dirty="0" smtClean="0"/>
              <a:t>Zajac sa živí (mäsom, trávou, hmyzom)</a:t>
            </a:r>
          </a:p>
          <a:p>
            <a:pPr>
              <a:defRPr/>
            </a:pPr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4754" y="1964581"/>
            <a:ext cx="8569325" cy="2023542"/>
          </a:xfrm>
        </p:spPr>
        <p:txBody>
          <a:bodyPr/>
          <a:lstStyle/>
          <a:p>
            <a:pPr eaLnBrk="1" hangingPunct="1">
              <a:defRPr/>
            </a:pPr>
            <a:r>
              <a:rPr lang="sk-SK" sz="6600" dirty="0" smtClean="0">
                <a:latin typeface="Comic Sans MS" pitchFamily="66" charset="0"/>
              </a:rPr>
              <a:t>Ako sa Ušiačik okúpal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60029" y="3969817"/>
            <a:ext cx="4860429" cy="611311"/>
          </a:xfrm>
        </p:spPr>
        <p:txBody>
          <a:bodyPr/>
          <a:lstStyle/>
          <a:p>
            <a:pPr eaLnBrk="1" hangingPunct="1">
              <a:defRPr/>
            </a:pPr>
            <a:r>
              <a:rPr lang="sk-SK" dirty="0" smtClean="0"/>
              <a:t>Rudo Móric</a:t>
            </a:r>
          </a:p>
        </p:txBody>
      </p:sp>
      <p:pic>
        <p:nvPicPr>
          <p:cNvPr id="2053" name="Picture 5" descr="zajko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969817"/>
            <a:ext cx="147955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žab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752" y="4469879"/>
            <a:ext cx="1173163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MCj04347360000%5b1%5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0"/>
            <a:ext cx="2141538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9" descr="ANd9GcTicYZGosHqUEV19XbZ1aZWBF3Kz39_mlumW--CKhT-GTDLpmvF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5202708"/>
            <a:ext cx="278130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0" descr="ANd9GcTicYZGosHqUEV19XbZ1aZWBF3Kz39_mlumW--CKhT-GTDLpmvF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377" y="5153496"/>
            <a:ext cx="278130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1" descr="ANd9GcTicYZGosHqUEV19XbZ1aZWBF3Kz39_mlumW--CKhT-GTDLpmvF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265" y="5134024"/>
            <a:ext cx="278130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13167" y="2060848"/>
            <a:ext cx="475322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indent="449263"/>
            <a:r>
              <a:rPr lang="sk-S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Dlhé uši, dlhý </a:t>
            </a:r>
            <a:r>
              <a:rPr lang="sk-SK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chvost,</a:t>
            </a:r>
          </a:p>
          <a:p>
            <a:pPr indent="449263"/>
            <a:r>
              <a:rPr lang="sk-SK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v lete hojnosť, </a:t>
            </a:r>
          </a:p>
          <a:p>
            <a:pPr indent="449263"/>
            <a:r>
              <a:rPr lang="sk-SK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v zime pôst.</a:t>
            </a:r>
          </a:p>
          <a:p>
            <a:pPr indent="449263"/>
            <a:r>
              <a:rPr lang="sk-SK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Čo je to? </a:t>
            </a:r>
            <a:r>
              <a:rPr lang="sk-SK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sk-SK" sz="2400" dirty="0" smtClean="0"/>
              <a:t>		</a:t>
            </a:r>
          </a:p>
          <a:p>
            <a:pPr indent="449263" algn="ctr"/>
            <a:r>
              <a:rPr lang="sk-SK" sz="2400" dirty="0"/>
              <a:t>	 </a:t>
            </a:r>
          </a:p>
        </p:txBody>
      </p:sp>
      <p:pic>
        <p:nvPicPr>
          <p:cNvPr id="8197" name="Picture 5" descr="http://www.gify.nou.cz/obr14_zaj_vev_soubory/892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3573463"/>
            <a:ext cx="11430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2372631" y="365125"/>
            <a:ext cx="4541614" cy="1371600"/>
          </a:xfrm>
        </p:spPr>
        <p:txBody>
          <a:bodyPr/>
          <a:lstStyle/>
          <a:p>
            <a:pPr eaLnBrk="1" hangingPunct="1">
              <a:defRPr/>
            </a:pPr>
            <a:r>
              <a:rPr lang="sk-SK" b="1" dirty="0" smtClean="0"/>
              <a:t>Hádanky</a:t>
            </a:r>
          </a:p>
        </p:txBody>
      </p:sp>
      <p:pic>
        <p:nvPicPr>
          <p:cNvPr id="8203" name="Picture 11" descr="žaba"/>
          <p:cNvPicPr>
            <a:picLocks noGrp="1" noChangeAspect="1" noChangeArrowheads="1" noCrop="1"/>
          </p:cNvPicPr>
          <p:nvPr>
            <p:ph type="body" sz="half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7400" y="4365625"/>
            <a:ext cx="1035050" cy="10874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4" name="Rectangle 1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325938" y="2079570"/>
            <a:ext cx="4495800" cy="227970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sk-SK" sz="2800" dirty="0" smtClean="0"/>
              <a:t>   </a:t>
            </a:r>
            <a:r>
              <a:rPr lang="sk-SK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Dobre skáče, pláva, kváka,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sk-SK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k-SK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páči sa jej každá mláka.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sk-SK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k-SK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Keď bociana zočí,      </a:t>
            </a:r>
            <a:endParaRPr lang="sk-SK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sk-SK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kvak – do vody skočí.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sk-SK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Čo je to?</a:t>
            </a:r>
          </a:p>
        </p:txBody>
      </p:sp>
      <p:pic>
        <p:nvPicPr>
          <p:cNvPr id="3080" name="Picture 14" descr="ANd9GcTicYZGosHqUEV19XbZ1aZWBF3Kz39_mlumW--CKhT-GTDLpmvF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321175"/>
            <a:ext cx="278130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5" descr="ANd9GcTicYZGosHqUEV19XbZ1aZWBF3Kz39_mlumW--CKhT-GTDLpmvF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408485"/>
            <a:ext cx="278130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8" name="Picture 16" descr="slniecko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333375"/>
            <a:ext cx="144145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2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20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20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20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2000"/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2000"/>
                                        <p:tgtEl>
                                          <p:spTgt spid="8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2000"/>
                                        <p:tgtEl>
                                          <p:spTgt spid="8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2000"/>
                                        <p:tgtEl>
                                          <p:spTgt spid="8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2000"/>
                                        <p:tgtEl>
                                          <p:spTgt spid="8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268090"/>
            <a:ext cx="7740352" cy="25209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sk-SK" dirty="0" smtClean="0"/>
              <a:t>     Deti, už ste boli niekedy sami doma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sk-SK" dirty="0"/>
              <a:t> </a:t>
            </a:r>
            <a:r>
              <a:rPr lang="sk-SK" dirty="0" smtClean="0"/>
              <a:t>    a nemali</a:t>
            </a:r>
            <a:r>
              <a:rPr lang="sk-SK" dirty="0"/>
              <a:t> </a:t>
            </a:r>
            <a:r>
              <a:rPr lang="sk-SK" dirty="0" smtClean="0"/>
              <a:t>ste sa s kým hrať?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sk-SK" dirty="0" smtClean="0"/>
              <a:t>     Hrdina nášho príbehu - zajko to zažil.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sk-SK" dirty="0" smtClean="0"/>
              <a:t>     Vypočujte si jeho príbeh. </a:t>
            </a:r>
          </a:p>
        </p:txBody>
      </p:sp>
      <p:pic>
        <p:nvPicPr>
          <p:cNvPr id="17412" name="Picture 4" descr="http://www.gify.nou.cz/obr14_zaj_vev_soubory/892.gif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068960"/>
            <a:ext cx="1562100" cy="214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356992"/>
            <a:ext cx="4728453" cy="2675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30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97992" y="500063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sk-SK" b="1" dirty="0" smtClean="0"/>
              <a:t>Ako sa Ušiačik okúpal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844824"/>
            <a:ext cx="8270651" cy="4464496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sk-SK" sz="2400" b="1" dirty="0" smtClean="0"/>
              <a:t>Zajačikovi Ušiačikovi bol dlhý čas. Rád by sa pohral,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sk-SK" sz="2400" b="1" dirty="0" smtClean="0"/>
              <a:t>ale nemal s kým.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sk-SK" sz="2400" b="1" dirty="0" smtClean="0"/>
              <a:t>Odrazu, kde sa vzala, tu sa vzala, stála pred ním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sk-SK" sz="2400" b="1" dirty="0" smtClean="0"/>
              <a:t>žabka. Barnavá, okatá, nohatá žabka.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sk-SK" sz="2400" b="1" dirty="0" smtClean="0"/>
              <a:t>A ty si kto? – pýta sa jej zajačik Ušiačik.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sk-SK" sz="2400" b="1" dirty="0" smtClean="0"/>
              <a:t>Ja som žabka Skočka, a ty?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sk-SK" sz="2400" b="1" dirty="0" smtClean="0"/>
              <a:t>Ja som zajačik Ušiačik. Dobre, že si prišla, poď sa so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sk-SK" sz="2400" b="1" dirty="0" smtClean="0"/>
              <a:t>mnou hrať!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sk-SK" sz="2400" b="1" dirty="0" smtClean="0"/>
              <a:t>A ako sa chceš hrať? – pýta sa žabka.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sk-SK" sz="2400" b="1" dirty="0" smtClean="0"/>
              <a:t>No ako...? Hoci aj na naháňačku. </a:t>
            </a:r>
          </a:p>
        </p:txBody>
      </p:sp>
      <p:pic>
        <p:nvPicPr>
          <p:cNvPr id="6148" name="Picture 6" descr="zajko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42875"/>
            <a:ext cx="993775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4" descr="http://www.gify.nou.cz/r_slunce_soubory/20.gif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42875"/>
            <a:ext cx="10477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903015"/>
            <a:ext cx="8691563" cy="491036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sk-SK" sz="2400" b="1" dirty="0" smtClean="0"/>
              <a:t>Žaba pristala, prečo by sa nezahrala na naháňačku?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sk-SK" sz="2400" b="1" dirty="0" smtClean="0"/>
              <a:t>Len sa spýtala: - A kto bude naháňať?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sk-SK" sz="2400" b="1" dirty="0" smtClean="0"/>
              <a:t>Môžem ja teba, a keď ťa chytím, ty mňa.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sk-SK" sz="2400" b="1" dirty="0" smtClean="0"/>
              <a:t>Ušiačik však húta: Veď ťa ja, žaba, zaraz chytím.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sk-SK" sz="2400" b="1" dirty="0" smtClean="0"/>
              <a:t>Dobre, naháňaj! – pristala žabka a skočila tak ďaleko,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sk-SK" sz="2400" b="1" dirty="0" smtClean="0"/>
              <a:t>až Ušiačik očiam neverí.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sk-SK" sz="2400" b="1" dirty="0" smtClean="0"/>
              <a:t>Ľaľa, ani to nebude také ľahké, ako sa zdalo!</a:t>
            </a:r>
          </a:p>
          <a:p>
            <a:pPr eaLnBrk="1" hangingPunct="1">
              <a:buNone/>
              <a:defRPr/>
            </a:pPr>
            <a:r>
              <a:rPr lang="sk-SK" sz="2400" b="1" dirty="0"/>
              <a:t>Žaba skáče a zajačik to beží, to skočí – naháňačka sa </a:t>
            </a:r>
            <a:endParaRPr lang="sk-SK" sz="2400" b="1" dirty="0" smtClean="0"/>
          </a:p>
          <a:p>
            <a:pPr eaLnBrk="1" hangingPunct="1">
              <a:buNone/>
              <a:defRPr/>
            </a:pPr>
            <a:r>
              <a:rPr lang="sk-SK" sz="2400" b="1" dirty="0" smtClean="0"/>
              <a:t>začala</a:t>
            </a:r>
            <a:r>
              <a:rPr lang="sk-SK" sz="2400" b="1" dirty="0"/>
              <a:t>. </a:t>
            </a:r>
            <a:endParaRPr lang="sk-SK" sz="2400" b="1" dirty="0" smtClean="0"/>
          </a:p>
          <a:p>
            <a:pPr eaLnBrk="1" hangingPunct="1">
              <a:buNone/>
              <a:defRPr/>
            </a:pPr>
            <a:r>
              <a:rPr lang="sk-SK" sz="2400" b="1" dirty="0" smtClean="0"/>
              <a:t>Ale </a:t>
            </a:r>
            <a:r>
              <a:rPr lang="sk-SK" sz="2400" b="1" dirty="0"/>
              <a:t>aká naháňačka! Tak sa veru s Ušiačikom ešte nikto </a:t>
            </a:r>
            <a:endParaRPr lang="sk-SK" sz="2400" b="1" dirty="0" smtClean="0"/>
          </a:p>
          <a:p>
            <a:pPr eaLnBrk="1" hangingPunct="1">
              <a:buNone/>
              <a:defRPr/>
            </a:pPr>
            <a:r>
              <a:rPr lang="sk-SK" sz="2400" b="1" dirty="0" smtClean="0"/>
              <a:t>nehral</a:t>
            </a:r>
            <a:r>
              <a:rPr lang="sk-SK" sz="2400" b="1" dirty="0"/>
              <a:t>. </a:t>
            </a:r>
            <a:endParaRPr lang="sk-SK" sz="24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sk-SK" sz="2400" b="1" dirty="0" smtClean="0"/>
          </a:p>
        </p:txBody>
      </p:sp>
      <p:pic>
        <p:nvPicPr>
          <p:cNvPr id="6148" name="Picture 6" descr="zajko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7" y="5229200"/>
            <a:ext cx="993775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7242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délník 5"/>
          <p:cNvSpPr>
            <a:spLocks noChangeArrowheads="1"/>
          </p:cNvSpPr>
          <p:nvPr/>
        </p:nvSpPr>
        <p:spPr bwMode="auto">
          <a:xfrm>
            <a:off x="539552" y="1074465"/>
            <a:ext cx="8110687" cy="5002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Naozajstná </a:t>
            </a: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Skočka je táto žabka. </a:t>
            </a: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Hop</a:t>
            </a: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skok – a už jej niet. </a:t>
            </a: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Raz </a:t>
            </a: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za malinovým kríkom, raz zase za borievkou. Ušiačik sa usiluje, koľko vládze, skáče na dlhých behoch, ale žabku chytiť </a:t>
            </a: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nemôže. Spočiatku </a:t>
            </a: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Ušiačika hra tešila, no teraz ho už hnevá. </a:t>
            </a: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Myslel </a:t>
            </a: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si, že to bude hračka – a pozrime sa, možno ju do večera nelapí. A tak rád by jej oplatil to vodenie za nos! Lež najskôr ju musí chytiť</a:t>
            </a: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sk-SK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2" name="Picture 10" descr="16433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8640"/>
            <a:ext cx="10477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8" descr="http://www.gify.nou.cz/obr14_zaj_vev_soubory/892.gif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499" y="5013176"/>
            <a:ext cx="11430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Obdélník 28"/>
          <p:cNvSpPr>
            <a:spLocks noChangeArrowheads="1"/>
          </p:cNvSpPr>
          <p:nvPr/>
        </p:nvSpPr>
        <p:spPr bwMode="auto">
          <a:xfrm>
            <a:off x="633910" y="1107236"/>
            <a:ext cx="7704856" cy="510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Rozbehol sa Ušiačik z celej sily za žabkou, ale </a:t>
            </a:r>
            <a:endParaRPr lang="sk-SK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kdeže</a:t>
            </a: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</a:t>
            </a: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Žabka </a:t>
            </a: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skočila ako ešte nikdy. </a:t>
            </a:r>
            <a:endParaRPr lang="sk-SK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Ušiačik </a:t>
            </a: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 zanovito usiluje. </a:t>
            </a: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Hop</a:t>
            </a: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skočí žabka </a:t>
            </a:r>
            <a:endParaRPr lang="sk-SK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Skočka</a:t>
            </a: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hop, skočí zajačik Ušiačik.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 stále mu chýba jeden skok, aby ju dolapil.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Skáču </a:t>
            </a: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takto, skáču, už sú na kraji lúky. </a:t>
            </a:r>
            <a:endParaRPr lang="sk-SK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pod lúkou tečie potok. </a:t>
            </a:r>
            <a:endParaRPr lang="sk-SK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 </a:t>
            </a: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mieri žabka Skočka. </a:t>
            </a:r>
            <a:endParaRPr lang="sk-SK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Už </a:t>
            </a: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potok blízko, priam za jelšovou húštinou.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sk-SK" sz="2000" dirty="0"/>
          </a:p>
        </p:txBody>
      </p:sp>
      <p:pic>
        <p:nvPicPr>
          <p:cNvPr id="7172" name="Picture 10" descr="16433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38" y="188640"/>
            <a:ext cx="10477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8" descr="http://www.gify.nou.cz/obr14_zaj_vev_soubory/892.gif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266" y="4924672"/>
            <a:ext cx="11430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201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79512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 dirty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79512" y="344270"/>
            <a:ext cx="8815933" cy="606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Teraz ťa už chytím, Skočka, - volá zadychčaný </a:t>
            </a:r>
            <a:endParaRPr lang="sk-SK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zajačik </a:t>
            </a: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 chystá sa skočiť </a:t>
            </a: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preďaleko</a:t>
            </a: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. </a:t>
            </a:r>
            <a:endParaRPr lang="sk-SK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Žabka </a:t>
            </a: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zakŕka a hop ponad kríky. Za kríkmi </a:t>
            </a: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to žblnklo</a:t>
            </a: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Aj </a:t>
            </a: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zajačik Ušiačik hop ponad kríky – a znovu to žblnklo,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teraz oveľa hlasnejšie,  a voda vystrekla dovysoka.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Juj, už sa zajačik kúpe v studenej vode! </a:t>
            </a:r>
            <a:endParaRPr lang="sk-SK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Pláva</a:t>
            </a: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, labkami preberá, aby bol čím skôr na brehu, lebo </a:t>
            </a:r>
            <a:endParaRPr lang="sk-SK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vlnky </a:t>
            </a: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mu každú chvíľu skáču do otvorenej papuľky. A papuľku nemôže zavrieť, veď ledva dychčí od </a:t>
            </a:r>
            <a:endParaRPr lang="sk-SK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naháňačky</a:t>
            </a: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Konečne sa vyškriabal na breh a pozerá, kde je tá </a:t>
            </a:r>
            <a:endParaRPr lang="sk-SK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protivná žaba</a:t>
            </a:r>
            <a:endParaRPr lang="sk-SK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úra">
  <a:themeElements>
    <a:clrScheme name="Textúra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úra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úra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úra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úra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úra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úr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úra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úra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úra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590</TotalTime>
  <Words>320</Words>
  <Application>Microsoft Office PowerPoint</Application>
  <PresentationFormat>Prezentácia na obrazovke (4:3)</PresentationFormat>
  <Paragraphs>109</Paragraphs>
  <Slides>14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Textúra</vt:lpstr>
      <vt:lpstr>Prezentácia programu PowerPoint</vt:lpstr>
      <vt:lpstr>Ako sa Ušiačik okúpal</vt:lpstr>
      <vt:lpstr>Hádanky</vt:lpstr>
      <vt:lpstr>Prezentácia programu PowerPoint</vt:lpstr>
      <vt:lpstr>Ako sa Ušiačik okúpal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   Vieš odpoveď?</vt:lpstr>
      <vt:lpstr> Vymaľuj okienka, v ktorých sú mená postáv, ktoré vystupujú v príbehu:  </vt:lpstr>
      <vt:lpstr>K menám zvierat pripoj ich výpovede</vt:lpstr>
      <vt:lpstr>Vyber správne slovo a doplň do viet.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orange</dc:creator>
  <cp:lastModifiedBy>Uzivatel</cp:lastModifiedBy>
  <cp:revision>34</cp:revision>
  <dcterms:created xsi:type="dcterms:W3CDTF">2013-04-07T14:25:20Z</dcterms:created>
  <dcterms:modified xsi:type="dcterms:W3CDTF">2014-04-03T15:08:05Z</dcterms:modified>
</cp:coreProperties>
</file>