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1"/>
  </p:notesMasterIdLst>
  <p:sldIdLst>
    <p:sldId id="282" r:id="rId2"/>
    <p:sldId id="264" r:id="rId3"/>
    <p:sldId id="269" r:id="rId4"/>
    <p:sldId id="257" r:id="rId5"/>
    <p:sldId id="259" r:id="rId6"/>
    <p:sldId id="260" r:id="rId7"/>
    <p:sldId id="275" r:id="rId8"/>
    <p:sldId id="261" r:id="rId9"/>
    <p:sldId id="280" r:id="rId10"/>
    <p:sldId id="262" r:id="rId11"/>
    <p:sldId id="281" r:id="rId12"/>
    <p:sldId id="267" r:id="rId13"/>
    <p:sldId id="271" r:id="rId14"/>
    <p:sldId id="272" r:id="rId15"/>
    <p:sldId id="274" r:id="rId16"/>
    <p:sldId id="266" r:id="rId17"/>
    <p:sldId id="265" r:id="rId18"/>
    <p:sldId id="270" r:id="rId19"/>
    <p:sldId id="268" r:id="rId20"/>
  </p:sldIdLst>
  <p:sldSz cx="9144000" cy="6858000" type="screen4x3"/>
  <p:notesSz cx="6826250" cy="9958388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FF33"/>
    <a:srgbClr val="0066CC"/>
    <a:srgbClr val="FFFF99"/>
    <a:srgbClr val="FFFF00"/>
    <a:srgbClr val="990000"/>
    <a:srgbClr val="CC33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7" autoAdjust="0"/>
  </p:normalViewPr>
  <p:slideViewPr>
    <p:cSldViewPr>
      <p:cViewPr>
        <p:scale>
          <a:sx n="75" d="100"/>
          <a:sy n="75" d="100"/>
        </p:scale>
        <p:origin x="-12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91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563" y="0"/>
            <a:ext cx="29591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30750"/>
            <a:ext cx="54610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591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563" y="9459913"/>
            <a:ext cx="29591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</a:defRPr>
            </a:lvl1pPr>
          </a:lstStyle>
          <a:p>
            <a:fld id="{A2F6A914-B21D-42A6-8EC9-582C4FB82F1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865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31BAE-5076-4AAE-B1F7-591110DF0F46}" type="slidenum">
              <a:rPr lang="sk-SK"/>
              <a:pPr/>
              <a:t>2</a:t>
            </a:fld>
            <a:endParaRPr lang="sk-SK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C13CCF-D555-40B0-AE56-4EFA72B8E1C3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1C45C-CC22-48BE-9FE7-AC74C697AB3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97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5487-09BC-4477-9DD3-B66C2F185BF6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610960-79C9-44B0-9F3A-91C4B417447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7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678D-2472-47DB-BF57-AC5AC3F8314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1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BB54-AD22-4E3A-994B-6D69EB6BD269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5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C4464-F899-4D86-ADCC-5743C726E673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3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1ECE-8D00-4E95-9451-B02855F8A15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6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1DD27-0DBE-4D93-974C-B72E284DAAAD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5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E4629-A58A-4197-8DA2-B1AC9D90B5C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12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2059-78A8-497F-B80E-90D40F6E0756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13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84F04-4499-42ED-A527-4FD9466E5C73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1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sk-SK"/>
              <a:t>13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DEBC81B-369F-489F-B748-1B47EE383C90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1.jpeg"/><Relationship Id="rId4" Type="http://schemas.openxmlformats.org/officeDocument/2006/relationships/image" Target="../media/image55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0.jpe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8.jpe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gif"/><Relationship Id="rId5" Type="http://schemas.openxmlformats.org/officeDocument/2006/relationships/image" Target="../media/image75.png"/><Relationship Id="rId4" Type="http://schemas.openxmlformats.org/officeDocument/2006/relationships/image" Target="../media/image23.jpeg"/><Relationship Id="rId9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485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Aktivita 1.1</a:t>
            </a:r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0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476250"/>
            <a:ext cx="7042150" cy="765175"/>
          </a:xfrm>
        </p:spPr>
        <p:txBody>
          <a:bodyPr/>
          <a:lstStyle/>
          <a:p>
            <a:pPr algn="ctr"/>
            <a:r>
              <a:rPr lang="sk-SK" sz="3600" b="1">
                <a:effectLst/>
                <a:latin typeface="Arial" charset="0"/>
              </a:rPr>
              <a:t>Tvor vety podľa obrázkov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 flipH="1">
            <a:off x="4211638" y="2781300"/>
            <a:ext cx="7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30" name="Picture 14" descr="13325078-little-girl-ski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2232025" cy="1947862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17439532-zimna-ilustrace-pro-da-ti-outdoorova-aktivity--mala-hola-ia-ka-ja-zda-na-sana-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1951038" cy="2376488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27088" y="1268413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FFFF00"/>
                </a:solidFill>
                <a:latin typeface="Arial" charset="0"/>
              </a:rPr>
              <a:t>Čo robíš?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187450" y="1773238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chemeClr val="accent2"/>
                </a:solidFill>
                <a:latin typeface="Arial" charset="0"/>
              </a:rPr>
              <a:t>Čo máš?</a:t>
            </a:r>
          </a:p>
        </p:txBody>
      </p:sp>
      <p:pic>
        <p:nvPicPr>
          <p:cNvPr id="9235" name="Picture 19" descr="14366688-cartoon-of-a-young-man-or-boy-having-a-wobbly-ice-sk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376488" cy="2041525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04813"/>
            <a:ext cx="7042150" cy="765175"/>
          </a:xfrm>
        </p:spPr>
        <p:txBody>
          <a:bodyPr/>
          <a:lstStyle/>
          <a:p>
            <a:pPr algn="ctr"/>
            <a:r>
              <a:rPr lang="sk-SK" sz="3600" b="1">
                <a:effectLst/>
                <a:latin typeface="Arial" charset="0"/>
              </a:rPr>
              <a:t>Tvor vety podľa obrázkov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 flipH="1">
            <a:off x="4211638" y="2781300"/>
            <a:ext cx="7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sk-SK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5238" name="Picture 6" descr="11274804-illustration-of-the-boy-nbsp-makes-nbsp-a-snowman-in-color--isolated-on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808288" cy="2101850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539750" y="1196975"/>
            <a:ext cx="338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FF00"/>
                </a:solidFill>
                <a:latin typeface="Arial" charset="0"/>
              </a:rPr>
              <a:t>Čo robíme? Čo robíš?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chemeClr val="accent2"/>
                </a:solidFill>
                <a:latin typeface="Arial" charset="0"/>
              </a:rPr>
              <a:t>Čo máme? Čo máš?</a:t>
            </a:r>
          </a:p>
        </p:txBody>
      </p:sp>
      <p:pic>
        <p:nvPicPr>
          <p:cNvPr id="95242" name="Picture 10" descr="9219290-hockey-player-makes-a-strong-shot-on-goal-riv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3810000" cy="2495550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7885112" cy="544513"/>
          </a:xfrm>
        </p:spPr>
        <p:txBody>
          <a:bodyPr/>
          <a:lstStyle/>
          <a:p>
            <a:pPr algn="ctr"/>
            <a:r>
              <a:rPr lang="sk-SK" sz="2800" b="1">
                <a:solidFill>
                  <a:schemeClr val="folHlink"/>
                </a:solidFill>
                <a:effectLst/>
                <a:latin typeface="Arial" charset="0"/>
              </a:rPr>
              <a:t>Nájdi rovnaké obrázky a spoj ich čiarou</a:t>
            </a:r>
          </a:p>
        </p:txBody>
      </p:sp>
      <p:pic>
        <p:nvPicPr>
          <p:cNvPr id="34845" name="Picture 29" descr="Winter Sports : Young ice skater. Funny cartoon and vector character. Vekt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644900"/>
            <a:ext cx="11430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2" descr="imagesCAQ4B14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9027"/>
          <a:stretch>
            <a:fillRect/>
          </a:stretch>
        </p:blipFill>
        <p:spPr bwMode="auto">
          <a:xfrm>
            <a:off x="468313" y="1484313"/>
            <a:ext cx="194468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imagesCAQ4B14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9000"/>
          <a:stretch>
            <a:fillRect/>
          </a:stretch>
        </p:blipFill>
        <p:spPr bwMode="auto">
          <a:xfrm>
            <a:off x="4500563" y="5373688"/>
            <a:ext cx="1957387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ima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13325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5" descr="ima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129540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imagesCAT9866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25" descr="imagesCAT9866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74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40" descr="Winter Sports : Winter illustration for children outdoor activity - a small girl riding on a sledge  Vekt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052513"/>
            <a:ext cx="12668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8" name="Picture 42" descr="Winter Sports : Winter illustration for children outdoor activity - a small girl riding on a sledge  Vekto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12668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59" name="Picture 43" descr="Winter Sports : Young ice skater. Funny cartoon and vector character. Vek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08275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Picture 45" descr="Winter Sports : child in sk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05038"/>
            <a:ext cx="1428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63" name="Picture 47" descr="Winter Sports : child in sk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1428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65" name="Picture 49" descr="Winter Sports : D�vka hokejist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1562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67" name="Picture 51" descr="Winter Sports : D�vka hokejist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1562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59675" cy="863600"/>
          </a:xfrm>
        </p:spPr>
        <p:txBody>
          <a:bodyPr/>
          <a:lstStyle/>
          <a:p>
            <a:pPr algn="ctr"/>
            <a:r>
              <a:rPr lang="sk-SK" sz="2800" b="1">
                <a:solidFill>
                  <a:schemeClr val="folHlink"/>
                </a:solidFill>
                <a:latin typeface="Arial" charset="0"/>
              </a:rPr>
              <a:t>Hádanky</a:t>
            </a:r>
            <a:r>
              <a:rPr lang="sk-SK" sz="280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sk-SK" sz="2400">
                <a:solidFill>
                  <a:schemeClr val="folHlink"/>
                </a:solidFill>
                <a:latin typeface="Arial" charset="0"/>
              </a:rPr>
              <a:t>   </a:t>
            </a:r>
            <a:br>
              <a:rPr lang="sk-SK" sz="2400">
                <a:solidFill>
                  <a:schemeClr val="folHlink"/>
                </a:solidFill>
                <a:latin typeface="Arial" charset="0"/>
              </a:rPr>
            </a:br>
            <a:r>
              <a:rPr lang="sk-SK" sz="2400" b="1">
                <a:solidFill>
                  <a:schemeClr val="folHlink"/>
                </a:solidFill>
                <a:latin typeface="Arial" charset="0"/>
              </a:rPr>
              <a:t>Uhádni hádanky a správne spoj s obrázkami</a:t>
            </a:r>
            <a:endParaRPr lang="sk-SK" sz="2400" b="1">
              <a:latin typeface="Arial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244975" cy="4752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1400">
                <a:effectLst/>
                <a:latin typeface="Arial" charset="0"/>
              </a:rPr>
              <a:t>         </a:t>
            </a:r>
            <a:r>
              <a:rPr lang="sk-SK" sz="1800">
                <a:solidFill>
                  <a:schemeClr val="folHlink"/>
                </a:solidFill>
                <a:latin typeface="Arial" charset="0"/>
              </a:rPr>
              <a:t>Mám dva kone pekné, vrané,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jedným sedlom osedlané,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letia s vetrom o závody,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nechcú ovsa, nechcú vody.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Čo je to ?	        </a:t>
            </a:r>
            <a:r>
              <a:rPr lang="sk-SK" sz="1800" i="1">
                <a:solidFill>
                  <a:schemeClr val="folHlink"/>
                </a:solidFill>
                <a:latin typeface="Arial" charset="0"/>
              </a:rPr>
              <a:t>(Sánky.)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600">
                <a:solidFill>
                  <a:schemeClr val="folHlink"/>
                </a:solidFill>
                <a:latin typeface="Arial" charset="0"/>
              </a:rPr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600">
                <a:solidFill>
                  <a:schemeClr val="folHlink"/>
                </a:solidFill>
                <a:latin typeface="Arial" charset="0"/>
              </a:rPr>
              <a:t>        </a:t>
            </a:r>
            <a:r>
              <a:rPr lang="sk-SK" sz="1800">
                <a:solidFill>
                  <a:schemeClr val="folHlink"/>
                </a:solidFill>
                <a:latin typeface="Arial" charset="0"/>
              </a:rPr>
              <a:t>Panák, panák, bruchatý,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nevidí si na päty,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ruky, nohy stuhlé,	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miesto očí uhle.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Čo je to ?              </a:t>
            </a:r>
            <a:r>
              <a:rPr lang="sk-SK" sz="1800" i="1">
                <a:solidFill>
                  <a:schemeClr val="folHlink"/>
                </a:solidFill>
                <a:latin typeface="Arial" charset="0"/>
              </a:rPr>
              <a:t>(Snehuliak.)</a:t>
            </a:r>
            <a:r>
              <a:rPr lang="sk-SK" sz="1800">
                <a:solidFill>
                  <a:schemeClr val="folHlink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sk-SK" sz="180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k-SK" sz="1600">
                <a:solidFill>
                  <a:schemeClr val="folHlink"/>
                </a:solidFill>
                <a:latin typeface="Arial" charset="0"/>
              </a:rPr>
              <a:t>        </a:t>
            </a:r>
            <a:r>
              <a:rPr lang="sk-SK" sz="1800">
                <a:solidFill>
                  <a:schemeClr val="folHlink"/>
                </a:solidFill>
                <a:latin typeface="Arial" charset="0"/>
              </a:rPr>
              <a:t>Keď je prašná cesta,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nepohne sa z miesta,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a keď sa ľad zatrblieta,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každá ako strela lieta.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800">
                <a:solidFill>
                  <a:schemeClr val="folHlink"/>
                </a:solidFill>
                <a:latin typeface="Arial" charset="0"/>
              </a:rPr>
              <a:t>       Čo je to ?              </a:t>
            </a:r>
            <a:r>
              <a:rPr lang="sk-SK" sz="1800" i="1">
                <a:solidFill>
                  <a:schemeClr val="folHlink"/>
                </a:solidFill>
                <a:latin typeface="Arial" charset="0"/>
              </a:rPr>
              <a:t>(Korčule.)</a:t>
            </a:r>
          </a:p>
        </p:txBody>
      </p:sp>
      <p:pic>
        <p:nvPicPr>
          <p:cNvPr id="57353" name="Picture 9" descr="7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268413"/>
            <a:ext cx="1957387" cy="244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4" name="Picture 10" descr="imag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276475"/>
            <a:ext cx="2138363" cy="188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7" name="Picture 13" descr="s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24495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3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30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30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30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3000"/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3000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3000"/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3000"/>
                                        <p:tgtEl>
                                          <p:spTgt spid="57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3000"/>
                                        <p:tgtEl>
                                          <p:spTgt spid="57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3000"/>
                                        <p:tgtEl>
                                          <p:spTgt spid="573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3000"/>
                                        <p:tgtEl>
                                          <p:spTgt spid="573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3000"/>
                                        <p:tgtEl>
                                          <p:spTgt spid="573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3000"/>
                                        <p:tgtEl>
                                          <p:spTgt spid="573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3000"/>
                                        <p:tgtEl>
                                          <p:spTgt spid="573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3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473075"/>
          </a:xfrm>
        </p:spPr>
        <p:txBody>
          <a:bodyPr/>
          <a:lstStyle/>
          <a:p>
            <a:pPr algn="ctr"/>
            <a:r>
              <a:rPr lang="sk-SK" sz="2400" b="1" i="1">
                <a:solidFill>
                  <a:srgbClr val="FFFF99"/>
                </a:solidFill>
              </a:rPr>
              <a:t>Používanie predložiek:  na, pod, za, pred, z </a:t>
            </a:r>
            <a:br>
              <a:rPr lang="sk-SK" sz="2400" b="1" i="1">
                <a:solidFill>
                  <a:srgbClr val="FFFF99"/>
                </a:solidFill>
              </a:rPr>
            </a:br>
            <a:r>
              <a:rPr lang="sk-SK" sz="1800" b="1" i="1">
                <a:solidFill>
                  <a:srgbClr val="FFFF99"/>
                </a:solidFill>
              </a:rPr>
              <a:t>Odpovedzte na otázky a použite správnu predložku:</a:t>
            </a:r>
            <a:br>
              <a:rPr lang="sk-SK" sz="1800" b="1" i="1">
                <a:solidFill>
                  <a:srgbClr val="FFFF99"/>
                </a:solidFill>
              </a:rPr>
            </a:br>
            <a:endParaRPr lang="sk-SK" sz="1800" b="1" i="1">
              <a:solidFill>
                <a:srgbClr val="FFFF99"/>
              </a:solidFill>
            </a:endParaRPr>
          </a:p>
        </p:txBody>
      </p:sp>
      <p:pic>
        <p:nvPicPr>
          <p:cNvPr id="63492" name="Picture 4" descr="睧䵺쇊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196975"/>
            <a:ext cx="4822825" cy="5257800"/>
          </a:xfrm>
          <a:noFill/>
          <a:ln w="76200" cmpd="tri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0825" y="3141663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Snehuliak stojí na kopci.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79388" y="2708275"/>
            <a:ext cx="2195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Kde stojí snehuliak?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5949950"/>
            <a:ext cx="276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Kam ide chlapec so sánkami?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6308725"/>
            <a:ext cx="196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Chlapec ide na kopec.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383338" y="4581525"/>
            <a:ext cx="2760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Kam ide chlapec so sánkami?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329488" y="4941888"/>
            <a:ext cx="1814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Chlapec ide z kopca.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7524750" y="5661025"/>
            <a:ext cx="1414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Kde stojí pes?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7062788" y="6021388"/>
            <a:ext cx="2081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Pes stojí pod kopcom.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7451725" y="3573463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Kde stoja deti?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6894513" y="3933825"/>
            <a:ext cx="2249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Deti stoja pred domom.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1196975"/>
            <a:ext cx="260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Čo má </a:t>
            </a:r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snehuliak</a:t>
            </a:r>
            <a:r>
              <a:rPr lang="sk-SK" sz="2000" b="1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na hlave?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250825" y="1628775"/>
            <a:ext cx="2255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Snehuliak má na hlave </a:t>
            </a:r>
          </a:p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hrniec.</a:t>
            </a: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250825" y="4149725"/>
            <a:ext cx="226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Čo majú deti na hlave?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95288" y="4581525"/>
            <a:ext cx="1890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Deti majú na hlave</a:t>
            </a:r>
          </a:p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čapice.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7308850" y="1628775"/>
            <a:ext cx="1554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Čo je na dome?</a:t>
            </a: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7235825" y="2060575"/>
            <a:ext cx="168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Na dome je sneh.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3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0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3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3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3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30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3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3000"/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3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3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3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3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3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5" grpId="0"/>
      <p:bldP spid="63498" grpId="0"/>
      <p:bldP spid="63501" grpId="0"/>
      <p:bldP spid="63503" grpId="0"/>
      <p:bldP spid="63504" grpId="0"/>
      <p:bldP spid="63505" grpId="0"/>
      <p:bldP spid="63506" grpId="0"/>
      <p:bldP spid="63507" grpId="0"/>
      <p:bldP spid="63508" grpId="0"/>
      <p:bldP spid="63509" grpId="0"/>
      <p:bldP spid="63511" grpId="0"/>
      <p:bldP spid="63512" grpId="0"/>
      <p:bldP spid="635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04813"/>
            <a:ext cx="7993062" cy="720725"/>
          </a:xfrm>
        </p:spPr>
        <p:txBody>
          <a:bodyPr/>
          <a:lstStyle/>
          <a:p>
            <a:pPr algn="ctr"/>
            <a:r>
              <a:rPr lang="sk-SK" sz="4800" b="1">
                <a:effectLst/>
                <a:latin typeface="Script MT Bold" pitchFamily="66" charset="0"/>
              </a:rPr>
              <a:t>O neporiadnom Miškovi</a:t>
            </a:r>
            <a:r>
              <a:rPr lang="sk-SK" sz="4000"/>
              <a:t> </a:t>
            </a:r>
            <a:endParaRPr lang="sk-SK" sz="2800" b="1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5734050"/>
            <a:ext cx="8316912" cy="6477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sk-SK" sz="2000" b="1">
                <a:solidFill>
                  <a:srgbClr val="0066CC"/>
                </a:solidFill>
                <a:effectLst/>
                <a:latin typeface="Arial" charset="0"/>
              </a:rPr>
              <a:t>Páči sa ti Miškovo správanie? Ako by si postupoval ty?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sk-SK" sz="2000" b="1">
                <a:solidFill>
                  <a:srgbClr val="0066CC"/>
                </a:solidFill>
                <a:effectLst/>
                <a:latin typeface="Arial" charset="0"/>
              </a:rPr>
              <a:t>Porozprávaj.</a:t>
            </a:r>
          </a:p>
        </p:txBody>
      </p:sp>
      <p:pic>
        <p:nvPicPr>
          <p:cNvPr id="72710" name="Picture 6" descr="1195422052411104677johnny_automatic_winking_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619125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10" descr="1194986445603194834mitten_nathan_eady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366">
            <a:off x="6588125" y="2708275"/>
            <a:ext cx="720725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11949864461694789848winter_hat_nathan_eady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935038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6" name="Picture 12" descr="11954325701053230641TheresaKnott_kitchen_base_cupboard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1008063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14" descr="1206560818332957510urke_Samsung_SyncMaster_223b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652963"/>
            <a:ext cx="1009650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17439532-zimna-ilustrace-pro-da-ti-outdoorova-aktivity--mala-hola-ia-ka-ja-zda-na-sana-c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1103312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Picture 18" descr="sa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127952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3" name="Picture 19" descr="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3176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468313" y="1916113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Miško prišiel zo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067175" y="191611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a hodil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516688" y="1916113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pri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8459788" y="191611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.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539750" y="285273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Otvoril</a:t>
            </a:r>
          </a:p>
        </p:txBody>
      </p:sp>
      <p:pic>
        <p:nvPicPr>
          <p:cNvPr id="72730" name="Picture 26" descr="14181380-vector-illustration-of-brown-do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048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2339975" y="2852738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a začal sa vyzliekať.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5435600" y="285273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Jednu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7308850" y="285273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nechal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539750" y="3933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pri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2268538" y="39338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druhú pod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2124075" y="38608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,</a:t>
            </a:r>
          </a:p>
        </p:txBody>
      </p:sp>
      <p:pic>
        <p:nvPicPr>
          <p:cNvPr id="72740" name="Picture 36" descr="stolič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6445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4500563" y="393382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.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724525" y="3933825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hodil pod</a:t>
            </a:r>
          </a:p>
        </p:txBody>
      </p:sp>
      <p:pic>
        <p:nvPicPr>
          <p:cNvPr id="72743" name="Picture 39" descr="9247523-modern-furniture-vecto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1092200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8388350" y="3933825"/>
            <a:ext cx="21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.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539750" y="4868863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Sadol si k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3492500" y="4868863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latin typeface="Arial" charset="0"/>
              </a:rPr>
              <a:t>a začal pozerať rozprávku.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 build="p"/>
      <p:bldP spid="72725" grpId="0"/>
      <p:bldP spid="72726" grpId="0"/>
      <p:bldP spid="72727" grpId="0"/>
      <p:bldP spid="72728" grpId="0"/>
      <p:bldP spid="72729" grpId="0"/>
      <p:bldP spid="72731" grpId="0"/>
      <p:bldP spid="72732" grpId="0"/>
      <p:bldP spid="72733" grpId="0"/>
      <p:bldP spid="72734" grpId="0"/>
      <p:bldP spid="72735" grpId="0"/>
      <p:bldP spid="72736" grpId="0"/>
      <p:bldP spid="72741" grpId="0"/>
      <p:bldP spid="72742" grpId="0"/>
      <p:bldP spid="72744" grpId="0"/>
      <p:bldP spid="72745" grpId="0"/>
      <p:bldP spid="72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620713"/>
            <a:ext cx="3970338" cy="504825"/>
          </a:xfrm>
        </p:spPr>
        <p:txBody>
          <a:bodyPr/>
          <a:lstStyle/>
          <a:p>
            <a:pPr algn="ctr"/>
            <a:r>
              <a:rPr lang="sk-SK" sz="2800" b="1">
                <a:effectLst/>
              </a:rPr>
              <a:t>Padá sniežik</a:t>
            </a:r>
            <a:r>
              <a:rPr lang="sk-SK" sz="4000"/>
              <a:t>  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852738"/>
            <a:ext cx="4284662" cy="3671887"/>
          </a:xfrm>
        </p:spPr>
        <p:txBody>
          <a:bodyPr/>
          <a:lstStyle/>
          <a:p>
            <a:pPr>
              <a:buFontTx/>
              <a:buNone/>
            </a:pPr>
            <a:r>
              <a:rPr lang="sk-SK" sz="2000">
                <a:effectLst/>
              </a:rPr>
              <a:t>Poletíme ostošesť,</a:t>
            </a:r>
          </a:p>
          <a:p>
            <a:pPr>
              <a:buFontTx/>
              <a:buNone/>
            </a:pPr>
            <a:r>
              <a:rPr lang="sk-SK" sz="2000">
                <a:effectLst/>
              </a:rPr>
              <a:t>do údolia snežných hviezd.</a:t>
            </a:r>
          </a:p>
          <a:p>
            <a:pPr>
              <a:buFontTx/>
              <a:buNone/>
            </a:pPr>
            <a:r>
              <a:rPr lang="sk-SK" sz="2000">
                <a:effectLst/>
              </a:rPr>
              <a:t>Keď sa s nimi poihráme,</a:t>
            </a:r>
          </a:p>
          <a:p>
            <a:pPr>
              <a:buFontTx/>
              <a:buNone/>
            </a:pPr>
            <a:r>
              <a:rPr lang="sk-SK" sz="2000">
                <a:effectLst/>
              </a:rPr>
              <a:t>každý hop – cup k svojej mame.</a:t>
            </a:r>
          </a:p>
          <a:p>
            <a:pPr>
              <a:buFontTx/>
              <a:buNone/>
            </a:pPr>
            <a:endParaRPr lang="sk-SK" sz="2000">
              <a:effectLst/>
            </a:endParaRPr>
          </a:p>
          <a:p>
            <a:pPr>
              <a:buFontTx/>
              <a:buNone/>
            </a:pPr>
            <a:r>
              <a:rPr lang="sk-SK" sz="2000">
                <a:effectLst/>
              </a:rPr>
              <a:t>Sanica sa začína,</a:t>
            </a:r>
          </a:p>
          <a:p>
            <a:pPr>
              <a:buFontTx/>
              <a:buNone/>
            </a:pPr>
            <a:r>
              <a:rPr lang="sk-SK" sz="2000">
                <a:effectLst/>
              </a:rPr>
              <a:t>z cesty chlapec, dievčina!</a:t>
            </a:r>
          </a:p>
          <a:p>
            <a:pPr>
              <a:buFontTx/>
              <a:buNone/>
            </a:pPr>
            <a:r>
              <a:rPr lang="sk-SK" sz="2000">
                <a:effectLst/>
              </a:rPr>
              <a:t>Snehuliak mi ťahá sane,</a:t>
            </a:r>
          </a:p>
          <a:p>
            <a:pPr>
              <a:buFontTx/>
              <a:buNone/>
            </a:pPr>
            <a:r>
              <a:rPr lang="sk-SK" sz="2000">
                <a:effectLst/>
              </a:rPr>
              <a:t>kto si smelý, sadaj na ne.</a:t>
            </a:r>
          </a:p>
        </p:txBody>
      </p:sp>
      <p:pic>
        <p:nvPicPr>
          <p:cNvPr id="29705" name="Picture 9" descr="皾漼誎쇕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7865" b="3029"/>
          <a:stretch>
            <a:fillRect/>
          </a:stretch>
        </p:blipFill>
        <p:spPr>
          <a:xfrm>
            <a:off x="684213" y="2852738"/>
            <a:ext cx="3008312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555875" y="1052513"/>
            <a:ext cx="4032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k-SK" sz="2000">
                <a:solidFill>
                  <a:schemeClr val="tx2"/>
                </a:solidFill>
              </a:rPr>
              <a:t>Zaspievajme si spolu pesničku</a:t>
            </a:r>
            <a:r>
              <a:rPr lang="sk-SK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29718" name="Picture 22" descr="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174783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604250" cy="1441450"/>
          </a:xfrm>
        </p:spPr>
        <p:txBody>
          <a:bodyPr/>
          <a:lstStyle/>
          <a:p>
            <a:pPr algn="ctr"/>
            <a: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  <a:t>Zimné športy sú krásne a hlavne zdravé, lebo sa prevádzajú </a:t>
            </a:r>
            <a:b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  <a:t>v peknom zasneženom prostredí. </a:t>
            </a:r>
            <a:b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  <a:t>Iné zimné športy sa prevádzajú na štadióne. Zakrúžkuj ich. </a:t>
            </a:r>
            <a:b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</a:br>
            <a:r>
              <a:rPr lang="sk-SK" sz="2000" b="1" i="1">
                <a:solidFill>
                  <a:schemeClr val="folHlink"/>
                </a:solidFill>
                <a:effectLst/>
                <a:latin typeface="Arial" charset="0"/>
              </a:rPr>
              <a:t>Daj hviezdičku k tomu športovcovi, akým by si chcel byť aj ty.</a:t>
            </a:r>
          </a:p>
        </p:txBody>
      </p:sp>
      <p:pic>
        <p:nvPicPr>
          <p:cNvPr id="27655" name="Picture 7" descr="imagesCAZWG8V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2748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皾漼誎쇕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993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皾漼誎쇕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157788"/>
            <a:ext cx="993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皾漼誎쇕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133600"/>
            <a:ext cx="993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皾漼誎쇕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993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10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23622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7671" name="Object 2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20838" y="4076700"/>
          <a:ext cx="244792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Fotografia programu Photo Editor" r:id="rId7" imgW="2467319" imgH="1848108" progId="MSPhotoEd.3">
                  <p:embed/>
                </p:oleObj>
              </mc:Choice>
              <mc:Fallback>
                <p:oleObj name="Fotografia programu Photo Editor" r:id="rId7" imgW="2467319" imgH="1848108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DAE0DE"/>
                          </a:clrFrom>
                          <a:clrTo>
                            <a:srgbClr val="DAE0D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673" r="9483"/>
                      <a:stretch>
                        <a:fillRect/>
                      </a:stretch>
                    </p:blipFill>
                    <p:spPr bwMode="auto">
                      <a:xfrm>
                        <a:off x="1620838" y="4076700"/>
                        <a:ext cx="2447925" cy="2325688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74" name="Picture 26" descr="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773238"/>
            <a:ext cx="1649413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80400" cy="720725"/>
          </a:xfrm>
        </p:spPr>
        <p:txBody>
          <a:bodyPr/>
          <a:lstStyle/>
          <a:p>
            <a:pPr algn="ctr"/>
            <a:r>
              <a:rPr lang="sk-SK" sz="3200" b="1">
                <a:effectLst/>
                <a:latin typeface="Comic Sans MS" pitchFamily="66" charset="0"/>
              </a:rPr>
              <a:t>Pravidlá správania sa na snehu a ľade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060575"/>
            <a:ext cx="8569325" cy="4105275"/>
          </a:xfrm>
        </p:spPr>
        <p:txBody>
          <a:bodyPr/>
          <a:lstStyle/>
          <a:p>
            <a:r>
              <a:rPr lang="sk-SK" sz="1600" b="1">
                <a:effectLst/>
                <a:latin typeface="Arial" charset="0"/>
              </a:rPr>
              <a:t>Pri zimných športoch sa vždy môže vyskytnúť niečo nepredvídané, </a:t>
            </a:r>
          </a:p>
          <a:p>
            <a:pPr>
              <a:buFontTx/>
              <a:buNone/>
            </a:pPr>
            <a:r>
              <a:rPr lang="sk-SK" sz="1600" b="1">
                <a:effectLst/>
                <a:latin typeface="Arial" charset="0"/>
              </a:rPr>
              <a:t>      a preto musíme dodržiavať pravidlá správania sa. </a:t>
            </a:r>
          </a:p>
          <a:p>
            <a:r>
              <a:rPr lang="sk-SK" sz="1600" b="1">
                <a:effectLst/>
                <a:latin typeface="Arial" charset="0"/>
              </a:rPr>
              <a:t>Dávame pozor na trčiaci kameň, ľadovú plochu na snehu, vyčnievajúce korene a pod.!</a:t>
            </a:r>
          </a:p>
          <a:p>
            <a:r>
              <a:rPr lang="sk-SK" sz="1600" b="1">
                <a:effectLst/>
                <a:latin typeface="Arial" charset="0"/>
              </a:rPr>
              <a:t>Na sánkovanie a lyžovanie si vyberieme správny terén, aby bola vaša jazda bezpečná!</a:t>
            </a:r>
          </a:p>
          <a:p>
            <a:r>
              <a:rPr lang="sk-SK" sz="1600" b="1">
                <a:effectLst/>
                <a:latin typeface="Arial" charset="0"/>
              </a:rPr>
              <a:t>Lyžovanie mimo označených tratí sa nevyplatí!</a:t>
            </a:r>
          </a:p>
          <a:p>
            <a:r>
              <a:rPr lang="sk-SK" sz="1600" b="1">
                <a:effectLst/>
                <a:latin typeface="Arial" charset="0"/>
              </a:rPr>
              <a:t>Do svahu vystupujeme po okraji jazdnej dráhy!</a:t>
            </a:r>
          </a:p>
          <a:p>
            <a:r>
              <a:rPr lang="sk-SK" sz="1600" b="1">
                <a:effectLst/>
                <a:latin typeface="Arial" charset="0"/>
              </a:rPr>
              <a:t>Pre opatrnosť nosíme pri zimných športoch na hlave prilbu!</a:t>
            </a:r>
          </a:p>
          <a:p>
            <a:r>
              <a:rPr lang="sk-SK" sz="1600" b="1">
                <a:effectLst/>
                <a:latin typeface="Arial" charset="0"/>
              </a:rPr>
              <a:t>Berme ohľad na druhých športovcov, neohrozujme zbytočne seba, ale aj iných!</a:t>
            </a:r>
          </a:p>
          <a:p>
            <a:r>
              <a:rPr lang="sk-SK" sz="1600" b="1">
                <a:effectLst/>
                <a:latin typeface="Arial" charset="0"/>
              </a:rPr>
              <a:t>Pri korčuľovaní na jazere, priehrade alebo rieke dávame pozor, aby vrstva ľadu bola dostatočná! Pri tenkej vrstve ľadu je korčuľovanie veľmi nebezpečné!</a:t>
            </a:r>
          </a:p>
          <a:p>
            <a:r>
              <a:rPr lang="sk-SK" sz="1600" b="1">
                <a:effectLst/>
                <a:latin typeface="Arial" charset="0"/>
              </a:rPr>
              <a:t>Guľujeme sa iba vtedy, keď je sypký sneh, aby sme si navzájom neublížili!</a:t>
            </a:r>
          </a:p>
          <a:p>
            <a:r>
              <a:rPr lang="sk-SK" sz="1600" b="1">
                <a:effectLst/>
                <a:latin typeface="Arial" charset="0"/>
              </a:rPr>
              <a:t>Ak svieti slnko, natrieme si tvár ochranným krémom, aby sa nám nespálila!</a:t>
            </a:r>
          </a:p>
        </p:txBody>
      </p:sp>
      <p:pic>
        <p:nvPicPr>
          <p:cNvPr id="52238" name="Picture 14" descr="Snowflake : snowflake vector illustration Vek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16338"/>
            <a:ext cx="792163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 descr="Snowflake : snowflake vector illustration Vek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12875"/>
            <a:ext cx="7207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Snowflake : snowflake vector illustration Vek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792162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Picture 17" descr="Snowflake : snowflake vector illustration Vek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72072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1655763" y="1604963"/>
            <a:ext cx="583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3600" b="1" i="1">
                <a:solidFill>
                  <a:schemeClr val="tx2"/>
                </a:solidFill>
                <a:latin typeface="Monotype Corsiva" pitchFamily="66" charset="0"/>
              </a:rPr>
              <a:t>Vypracovala: Mgr. Dagmar Píšová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1476375" y="2708275"/>
            <a:ext cx="604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000" i="1"/>
              <a:t>Základná škola internátna pre žiakov </a:t>
            </a:r>
          </a:p>
          <a:p>
            <a:r>
              <a:rPr lang="sk-SK" sz="2000" i="1"/>
              <a:t>s narušenou komunikačnou schopnosťou Brezolupy</a:t>
            </a:r>
          </a:p>
        </p:txBody>
      </p:sp>
      <p:pic>
        <p:nvPicPr>
          <p:cNvPr id="37922" name="Picture 34" descr="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827088" y="2133600"/>
            <a:ext cx="7345362" cy="2593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sk-SK" sz="9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Môj voľný čas</a:t>
            </a:r>
          </a:p>
        </p:txBody>
      </p:sp>
      <p:pic>
        <p:nvPicPr>
          <p:cNvPr id="25607" name="Picture 7" descr="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4813"/>
            <a:ext cx="1417638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Snowflake : snowflake vector illustration Vek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1295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Snowflake : snowflake vector illustration Vek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1295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Snowflake : snowflake vector illustration Vek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12954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Picture 26" descr="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37063"/>
            <a:ext cx="2233612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z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201612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69325" cy="719138"/>
          </a:xfrm>
        </p:spPr>
        <p:txBody>
          <a:bodyPr/>
          <a:lstStyle/>
          <a:p>
            <a:pPr algn="ctr"/>
            <a:r>
              <a:rPr lang="sk-SK" sz="3200" b="1">
                <a:solidFill>
                  <a:schemeClr val="folHlink"/>
                </a:solidFill>
                <a:effectLst/>
              </a:rPr>
              <a:t>Zimná</a:t>
            </a:r>
            <a:r>
              <a:rPr lang="sk-SK" sz="3200">
                <a:solidFill>
                  <a:schemeClr val="folHlink"/>
                </a:solidFill>
                <a:effectLst/>
              </a:rPr>
              <a:t> </a:t>
            </a:r>
            <a:r>
              <a:rPr lang="sk-SK" sz="3200" b="1">
                <a:solidFill>
                  <a:schemeClr val="folHlink"/>
                </a:solidFill>
                <a:effectLst/>
              </a:rPr>
              <a:t>krajina a zimné športy</a:t>
            </a:r>
            <a:r>
              <a:rPr lang="sk-SK" sz="4000" b="1">
                <a:solidFill>
                  <a:schemeClr val="folHlink"/>
                </a:solidFill>
                <a:effectLst/>
              </a:rPr>
              <a:t/>
            </a:r>
            <a:br>
              <a:rPr lang="sk-SK" sz="4000" b="1">
                <a:solidFill>
                  <a:schemeClr val="folHlink"/>
                </a:solidFill>
                <a:effectLst/>
              </a:rPr>
            </a:br>
            <a:r>
              <a:rPr lang="sk-SK" sz="1400" b="1">
                <a:solidFill>
                  <a:schemeClr val="folHlink"/>
                </a:solidFill>
                <a:effectLst/>
                <a:latin typeface="Arial Narrow" pitchFamily="34" charset="0"/>
              </a:rPr>
              <a:t>Motivačný obrázok – rozprávanie o zimnej krajine a zimných športoch. Obrázok si potom vytlačíme a vymaľujeme.</a:t>
            </a:r>
            <a:r>
              <a:rPr lang="sk-SK" sz="1400">
                <a:solidFill>
                  <a:schemeClr val="folHlink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50183" name="Picture 7" descr="Obrázok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8424862" cy="5494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8229600" cy="1258888"/>
          </a:xfrm>
        </p:spPr>
        <p:txBody>
          <a:bodyPr/>
          <a:lstStyle/>
          <a:p>
            <a:r>
              <a:rPr lang="sk-SK" sz="6000" b="1">
                <a:latin typeface="Algerian" pitchFamily="82" charset="0"/>
              </a:rPr>
              <a:t>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12875"/>
            <a:ext cx="4535487" cy="360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1800" b="1">
                <a:effectLst/>
              </a:rPr>
              <a:t>Aké zimné športy a hry sú obrázkoch?</a:t>
            </a:r>
            <a:endParaRPr lang="sk-SK" sz="1000" b="1">
              <a:effectLst/>
              <a:latin typeface="Shruti" pitchFamily="34" charset="0"/>
            </a:endParaRPr>
          </a:p>
        </p:txBody>
      </p:sp>
      <p:pic>
        <p:nvPicPr>
          <p:cNvPr id="4101" name="Picture 5" descr="imagesCA3HLN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20670" r="8144" b="5611"/>
          <a:stretch>
            <a:fillRect/>
          </a:stretch>
        </p:blipFill>
        <p:spPr bwMode="auto">
          <a:xfrm>
            <a:off x="7308850" y="476250"/>
            <a:ext cx="1271588" cy="1512888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sCA6DTO8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1614487" cy="2016125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sCA17FQB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1349375" cy="1800225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sCATZF51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2159000" cy="1617663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sCAEHFV0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3145" r="5794"/>
          <a:stretch>
            <a:fillRect/>
          </a:stretch>
        </p:blipFill>
        <p:spPr bwMode="auto">
          <a:xfrm>
            <a:off x="3492500" y="1916113"/>
            <a:ext cx="2232025" cy="1522412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de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3313" b="3357"/>
          <a:stretch>
            <a:fillRect/>
          </a:stretch>
        </p:blipFill>
        <p:spPr bwMode="auto">
          <a:xfrm>
            <a:off x="6516688" y="2420938"/>
            <a:ext cx="1268412" cy="1584325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611981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sk-SK" sz="6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Moje obľúbené zimné športy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0825" y="3716338"/>
            <a:ext cx="2459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/>
              <a:t>stavanie snehuliaka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743325" y="357346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/>
              <a:t>korčuľovanie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235825" y="1989138"/>
            <a:ext cx="1482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/>
              <a:t>sánkovanie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227763" y="4076700"/>
            <a:ext cx="2014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/>
              <a:t>krasokorčuľovanie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971550" y="6165850"/>
            <a:ext cx="125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/>
              <a:t>lyžovanie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3419475" y="616585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b="1"/>
              <a:t>guľovačka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326188" y="6237288"/>
            <a:ext cx="82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b="1"/>
              <a:t>hokej</a:t>
            </a:r>
          </a:p>
        </p:txBody>
      </p:sp>
      <p:pic>
        <p:nvPicPr>
          <p:cNvPr id="4119" name="Picture 23" descr="Snowflake : snowflake vector illustration Vek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936625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Snowflake : snowflake vector illustration Vek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941888"/>
            <a:ext cx="936625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Snowflake : snowflake vector illustration Vek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936625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13325078-little-girl-ski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2232025" cy="1947863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7" grpId="0" animBg="1"/>
      <p:bldP spid="4112" grpId="0"/>
      <p:bldP spid="4113" grpId="0"/>
      <p:bldP spid="4114" grpId="0"/>
      <p:bldP spid="4115" grpId="0"/>
      <p:bldP spid="4116" grpId="0"/>
      <p:bldP spid="4117" grpId="0"/>
      <p:bldP spid="4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384300"/>
          </a:xfrm>
        </p:spPr>
        <p:txBody>
          <a:bodyPr/>
          <a:lstStyle/>
          <a:p>
            <a:pPr algn="ctr"/>
            <a:r>
              <a:rPr lang="sk-SK" b="1">
                <a:effectLst/>
                <a:latin typeface="Algerian" pitchFamily="82" charset="0"/>
              </a:rPr>
              <a:t>Korčuľovanie</a:t>
            </a:r>
            <a:r>
              <a:rPr lang="sk-SK" b="1">
                <a:effectLst/>
              </a:rPr>
              <a:t> </a:t>
            </a:r>
            <a:r>
              <a:rPr lang="sk-SK" b="1"/>
              <a:t/>
            </a:r>
            <a:br>
              <a:rPr lang="sk-SK" b="1"/>
            </a:br>
            <a:r>
              <a:rPr lang="sk-SK" sz="3200" b="1">
                <a:effectLst/>
              </a:rPr>
              <a:t>Pomenuj obrázky. Ktoré sem nepatria?</a:t>
            </a:r>
          </a:p>
        </p:txBody>
      </p:sp>
      <p:pic>
        <p:nvPicPr>
          <p:cNvPr id="6155" name="Picture 11" descr="8314029-child-in-sk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2160587" cy="2519362"/>
          </a:xfr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 descr="imag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016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sCACZXS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44675"/>
            <a:ext cx="2952750" cy="2211388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sCAZWG8V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1989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17439532-zimna-ilustrace-pro-da-ti-outdoorova-aktivity--mala-hola-ia-ka-ja-zda-na-sana-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700213"/>
            <a:ext cx="2073275" cy="2449512"/>
          </a:xfrm>
          <a:noFill/>
          <a:ln w="38100" cmpd="dbl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15" descr="13109463-pair-of-ice-skates-on-white-backgroun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18716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476250"/>
            <a:ext cx="3168650" cy="504825"/>
          </a:xfrm>
        </p:spPr>
        <p:txBody>
          <a:bodyPr/>
          <a:lstStyle/>
          <a:p>
            <a:pPr algn="ctr"/>
            <a:r>
              <a:rPr lang="sk-SK" sz="4800" b="1">
                <a:latin typeface="Algerian" pitchFamily="82" charset="0"/>
              </a:rPr>
              <a:t>    Hokej</a:t>
            </a:r>
            <a:r>
              <a:rPr lang="sk-SK" sz="3200"/>
              <a:t> </a:t>
            </a:r>
            <a:endParaRPr lang="sk-SK" sz="4000"/>
          </a:p>
        </p:txBody>
      </p:sp>
      <p:pic>
        <p:nvPicPr>
          <p:cNvPr id="7182" name="Picture 14" descr="13109463-pair-of-ice-skates-on-white-backgroun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1871663" cy="1684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imagesCAVW91T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2599"/>
          <a:stretch>
            <a:fillRect/>
          </a:stretch>
        </p:blipFill>
        <p:spPr bwMode="auto">
          <a:xfrm>
            <a:off x="611188" y="4365625"/>
            <a:ext cx="22320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sCAXKWMU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187325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imagesCABRYSH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3095625" cy="2124075"/>
          </a:xfrm>
          <a:prstGeom prst="rect">
            <a:avLst/>
          </a:prstGeom>
          <a:noFill/>
          <a:ln w="57150">
            <a:solidFill>
              <a:srgbClr val="0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imagesCAG97XM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002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11"/>
          <p:cNvPicPr>
            <a:picLocks noChangeAspect="1" noChangeArrowheads="1" noCrop="1"/>
          </p:cNvPicPr>
          <p:nvPr/>
        </p:nvPicPr>
        <p:blipFill>
          <a:blip r:embed="rId8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7368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131888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ockey : detailní ilustrace podrobného hokejový pu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565400"/>
            <a:ext cx="1008063" cy="785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1" name="Picture 23" descr="Hockey : Hokejist�. Vektorov� ilustrace Vekto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73238"/>
            <a:ext cx="12350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95288" y="1052513"/>
            <a:ext cx="84248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potrebujú hokejisti?</a:t>
            </a:r>
            <a:r>
              <a:rPr lang="sk-SK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Ktorý obrázok sem nepatrí?</a:t>
            </a:r>
            <a:r>
              <a:rPr lang="sk-SK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8" name="Picture 16" descr="Obrázok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08050"/>
            <a:ext cx="5143500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4675"/>
          </a:xfrm>
        </p:spPr>
        <p:txBody>
          <a:bodyPr/>
          <a:lstStyle/>
          <a:p>
            <a:pPr algn="ctr"/>
            <a:r>
              <a:rPr lang="sk-SK" sz="3600">
                <a:solidFill>
                  <a:schemeClr val="folHlink"/>
                </a:solidFill>
                <a:latin typeface="Script MT Bold" pitchFamily="66" charset="0"/>
              </a:rPr>
              <a:t>Práca s obrázkom – odpovedaj na otázky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3850" y="1125538"/>
            <a:ext cx="2168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hrajú chlapci?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724650" y="5516563"/>
            <a:ext cx="2373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majú oblečené?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092950" y="350043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potrebujú?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314166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Vilo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219700" y="5949950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Miško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292725" y="1773238"/>
            <a:ext cx="839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Adam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7092950" y="2133600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robí Adam?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23850" y="6092825"/>
            <a:ext cx="330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Kto sa pozerá na chlapcov?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323850" y="3357563"/>
            <a:ext cx="161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Čo drží Vilo?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6227763" y="908050"/>
            <a:ext cx="2716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Ako sa volajú chlapci?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74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1384300"/>
          </a:xfrm>
        </p:spPr>
        <p:txBody>
          <a:bodyPr/>
          <a:lstStyle/>
          <a:p>
            <a:pPr algn="ctr"/>
            <a:r>
              <a:rPr lang="sk-SK" b="1" dirty="0">
                <a:solidFill>
                  <a:schemeClr val="folHlink"/>
                </a:solidFill>
                <a:latin typeface="Algerian" pitchFamily="82" charset="0"/>
              </a:rPr>
              <a:t>Lyžovanie a sánkovanie</a:t>
            </a:r>
            <a:r>
              <a:rPr lang="sk-SK" b="1" dirty="0">
                <a:solidFill>
                  <a:schemeClr val="folHlink"/>
                </a:solidFill>
              </a:rPr>
              <a:t> </a:t>
            </a:r>
            <a:r>
              <a:rPr lang="sk-SK" sz="3200" b="1" dirty="0">
                <a:solidFill>
                  <a:schemeClr val="folHlink"/>
                </a:solidFill>
              </a:rPr>
              <a:t>Povedz, čo potrebujeme</a:t>
            </a:r>
          </a:p>
        </p:txBody>
      </p:sp>
      <p:pic>
        <p:nvPicPr>
          <p:cNvPr id="8203" name="Picture 11" descr="30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365625"/>
            <a:ext cx="1655762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imag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2636838"/>
            <a:ext cx="1871662" cy="186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 descr="imagesCAT9866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sCAH3WPR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41438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r="4134"/>
          <a:stretch>
            <a:fillRect/>
          </a:stretch>
        </p:blipFill>
        <p:spPr bwMode="auto">
          <a:xfrm>
            <a:off x="2843213" y="1773238"/>
            <a:ext cx="3313112" cy="2014537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imagesCAQTP93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0" t="42503"/>
          <a:stretch>
            <a:fillRect/>
          </a:stretch>
        </p:blipFill>
        <p:spPr bwMode="auto">
          <a:xfrm>
            <a:off x="7164388" y="4581525"/>
            <a:ext cx="1427162" cy="1800225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2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190658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sa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652963"/>
            <a:ext cx="2233612" cy="146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1168400"/>
          </a:xfrm>
        </p:spPr>
        <p:txBody>
          <a:bodyPr/>
          <a:lstStyle/>
          <a:p>
            <a:pPr algn="ctr"/>
            <a:r>
              <a:rPr lang="sk-SK" sz="3600" b="1"/>
              <a:t>Pomenuj veci na obrázku</a:t>
            </a:r>
            <a:r>
              <a:rPr lang="sk-SK" sz="4000" b="1"/>
              <a:t> </a:t>
            </a:r>
            <a:br>
              <a:rPr lang="sk-SK" sz="4000" b="1"/>
            </a:br>
            <a:r>
              <a:rPr lang="sk-SK" sz="2800" b="1"/>
              <a:t>Pri ktorom športe ich potrebujeme?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288213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804025" y="1773238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latin typeface="Arial" charset="0"/>
              </a:rPr>
              <a:t>sánky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04025" y="2276475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/>
              <a:t>lyže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732588" y="2852738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/>
              <a:t>hokejka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68313" y="1773238"/>
            <a:ext cx="6337300" cy="4535487"/>
          </a:xfrm>
          <a:prstGeom prst="rect">
            <a:avLst/>
          </a:prstGeom>
          <a:solidFill>
            <a:schemeClr val="tx1"/>
          </a:solidFill>
          <a:ln w="38100" cmpd="dbl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91146" name="Picture 10" descr="sánk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303462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11" descr="snowboar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26638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8" name="Picture 12" descr="okulia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2151062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9" name="Picture 13" descr="pril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16017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0" name="Picture 14" descr="korčul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76700"/>
            <a:ext cx="2232025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2" name="Picture 16" descr="hokejk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376488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1" name="Picture 15" descr="lyž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24479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4" name="Picture 18" descr="pu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41663"/>
            <a:ext cx="1112838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732588" y="335756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/>
              <a:t>puk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6804025" y="393382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/>
              <a:t>prilba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6804025" y="4437063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/>
              <a:t>korčule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6804025" y="5013325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/>
              <a:t>okuliare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804025" y="5589588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/>
              <a:t>snowboard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1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1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1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1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1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1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1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7"/>
                  </p:tgtEl>
                </p:cond>
              </p:nextCondLst>
            </p:seq>
          </p:childTnLst>
        </p:cTn>
      </p:par>
    </p:tnLst>
    <p:bldLst>
      <p:bldP spid="91138" grpId="0"/>
      <p:bldP spid="91141" grpId="0"/>
      <p:bldP spid="91142" grpId="0"/>
      <p:bldP spid="91143" grpId="0"/>
      <p:bldP spid="91145" grpId="0" animBg="1"/>
      <p:bldP spid="91155" grpId="0"/>
      <p:bldP spid="91156" grpId="0"/>
      <p:bldP spid="91157" grpId="0"/>
      <p:bldP spid="91158" grpId="0"/>
      <p:bldP spid="91159" grpId="0"/>
    </p:bldLst>
  </p:timing>
</p:sld>
</file>

<file path=ppt/theme/theme1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1607</TotalTime>
  <Words>550</Words>
  <Application>Microsoft Office PowerPoint</Application>
  <PresentationFormat>Prezentácia na obrazovke (4:3)</PresentationFormat>
  <Paragraphs>132</Paragraphs>
  <Slides>19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Oceán</vt:lpstr>
      <vt:lpstr>Fotografia programu Photo Editor</vt:lpstr>
      <vt:lpstr>Prezentácia programu PowerPoint</vt:lpstr>
      <vt:lpstr>Prezentácia programu PowerPoint</vt:lpstr>
      <vt:lpstr>Zimná krajina a zimné športy Motivačný obrázok – rozprávanie o zimnej krajine a zimných športoch. Obrázok si potom vytlačíme a vymaľujeme. </vt:lpstr>
      <vt:lpstr>   </vt:lpstr>
      <vt:lpstr>Korčuľovanie  Pomenuj obrázky. Ktoré sem nepatria?</vt:lpstr>
      <vt:lpstr>    Hokej </vt:lpstr>
      <vt:lpstr>Práca s obrázkom – odpovedaj na otázky</vt:lpstr>
      <vt:lpstr>Lyžovanie a sánkovanie Povedz, čo potrebujeme</vt:lpstr>
      <vt:lpstr>Pomenuj veci na obrázku  Pri ktorom športe ich potrebujeme?</vt:lpstr>
      <vt:lpstr>Tvor vety podľa obrázkov</vt:lpstr>
      <vt:lpstr>Tvor vety podľa obrázkov</vt:lpstr>
      <vt:lpstr>Nájdi rovnaké obrázky a spoj ich čiarou</vt:lpstr>
      <vt:lpstr>Hádanky     Uhádni hádanky a správne spoj s obrázkami</vt:lpstr>
      <vt:lpstr>Používanie predložiek:  na, pod, za, pred, z  Odpovedzte na otázky a použite správnu predložku: </vt:lpstr>
      <vt:lpstr>O neporiadnom Miškovi </vt:lpstr>
      <vt:lpstr>Padá sniežik  </vt:lpstr>
      <vt:lpstr>Zimné športy sú krásne a hlavne zdravé, lebo sa prevádzajú  v peknom zasneženom prostredí.  Iné zimné športy sa prevádzajú na štadióne. Zakrúžkuj ich.  Daj hviezdičku k tomu športovcovi, akým by si chcel byť aj ty.</vt:lpstr>
      <vt:lpstr>Pravidlá správania sa na snehu a ľade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Zimné športy</dc:title>
  <dc:creator>orange</dc:creator>
  <cp:lastModifiedBy>Uzivatel</cp:lastModifiedBy>
  <cp:revision>43</cp:revision>
  <dcterms:created xsi:type="dcterms:W3CDTF">2012-10-11T21:30:22Z</dcterms:created>
  <dcterms:modified xsi:type="dcterms:W3CDTF">2014-04-03T17:42:45Z</dcterms:modified>
</cp:coreProperties>
</file>