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</p:sldMasterIdLst>
  <p:sldIdLst>
    <p:sldId id="286" r:id="rId4"/>
    <p:sldId id="261" r:id="rId5"/>
    <p:sldId id="260" r:id="rId6"/>
    <p:sldId id="258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80" r:id="rId19"/>
    <p:sldId id="281" r:id="rId20"/>
    <p:sldId id="284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buFont typeface="Wingdings" pitchFamily="2" charset="2"/>
      <a:buChar char="v"/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Wingdings" pitchFamily="2" charset="2"/>
      <a:buChar char="v"/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Wingdings" pitchFamily="2" charset="2"/>
      <a:buChar char="v"/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Wingdings" pitchFamily="2" charset="2"/>
      <a:buChar char="v"/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Wingdings" pitchFamily="2" charset="2"/>
      <a:buChar char="v"/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)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C0C23"/>
    <a:srgbClr val="FF0066"/>
    <a:srgbClr val="7030A0"/>
    <a:srgbClr val="CC6600"/>
    <a:srgbClr val="0099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D258-19F3-4C89-BF29-92BF9595EB2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22E6-6323-4936-BCDB-116954847C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92349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EF6B-2DB7-485F-9A13-B70569284595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229A-665A-485E-88C1-64CEF832E34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33682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6F4F-5EF9-4CB8-A31B-56C9376F929E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25F7-D176-4B7E-96EF-1FF7085058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21152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8CEC-0B51-472E-A80F-DD87956360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54012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F6FA-008E-4FE6-A611-5C4E6E2378A4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CCF7-05AF-4E22-A56F-7D5543BBB1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8780307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B8E2-03BA-4C1F-A051-4B00CE93D757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723F-A6C7-4FB3-943C-8449115B380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180887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BBBA-79D2-42E4-B87F-A537598176F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02E0-6CD8-40FC-BB12-FB6BDA8457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285303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0632-137F-4A26-9161-87EC52A3B7C3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0C6A-A9DE-4CFE-8F94-A7AC7978D8C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25439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4756-E99D-44BD-81EE-9E67454A3162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C67E8-A213-4D33-873C-6171D6DA9F4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318490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5434-3947-416E-B86D-A74999736F80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920A-758F-4C06-B4AD-72B0A417E5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332321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4DB2-8F01-4D51-9449-013B2719B90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F386-A4D5-4272-B4D7-3789EFB014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483756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6B20-27B5-45E3-85B2-0FD96287C0B0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0A09-1632-4544-9789-FCBC06A9EE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426161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320B-977C-49BC-A478-523631842B6A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766F-B6D9-491F-AD6B-7CC22B064D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176744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798-456D-4563-8306-DE58AF3C7FD8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46D0-96B1-464F-8C89-B778DE3925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419152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D135-AFDE-4257-987F-89CD6B7D66BA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DFAB-7483-4479-82BB-21AD2DAA22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656418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109C-FEAE-4E9B-8B6F-E5A62D37B4AE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75DE-6E67-4152-83BD-D46B59F5DD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088947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D09A-3DAC-4E24-A6BC-C30ECA05D8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767215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1861-B5E1-4B46-A2BD-AE3F3A4D85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386148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30EE-65A2-495F-85D8-37068050B563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B200-726D-49B5-A6AF-057AA6DE3F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722938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0ACC-B791-4570-8487-110C877608F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CB46-C2C4-481C-A182-BA51E95714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784414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B4EB-7F74-4D85-9C6F-968F790EA2BC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3010-69F2-456E-A9F3-C3B17F209BA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4482418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0E97-8A80-4E0F-A2C2-93BD12EE4FC0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92DC-01AA-4BC7-B1DF-6CAF839EFC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97833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71D3-DFB8-44E4-8032-ABC6BA9421B7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C760-A5A1-4A56-A5B7-548CA53A62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5494934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EB42-2179-4485-AAAB-23465ED6C98D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69B6-4713-4D5F-977B-73D28E9414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7841912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4D2F-3167-41E2-9B28-960D6CE3BA8E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BCB6-B6F2-48CB-8D00-57FDFF1E63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447059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813D-3CD1-463C-BEE8-75C1CC272A6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9849-BA20-4AAA-AB35-6EF43C121C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41733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A087-794F-416F-A5DA-55BE1F76C241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2C48-CC37-4CF6-8108-E10FB57D531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883555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33C2-9B41-4472-B359-837A3D5BA4F4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F21A-5452-4E4E-A808-FE3A171E94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390632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F656-6C3E-49DC-A0EF-439D85244345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7952-7D77-4736-B0F1-454D45C92BF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749130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11E3-851A-4B12-8672-FD1317291541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AD69-AD7D-4AB0-9D07-8AC2BFF546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33006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2A7D-BB15-44DA-9927-C222BE988D22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D3E5-3624-4BCE-8137-6CAB969008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124409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658D-A627-46CA-97CE-5F6D8DBCE19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7A98-8EB6-4707-AD71-05A4975E84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57482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3481-0D96-4DFF-888C-7C206A4471C5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B7F4-DC11-4015-A24B-0E91AC0FA4F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49810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DBDC-DA1A-4E16-8A99-A465BE8F3B98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D297-FBCA-4799-8758-A1AB4F93782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482841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EF87-7F85-4948-BBD5-6BFAB6638C3C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A460-1532-4048-BC22-0E2D0BBA6D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61471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7710-C8C3-4930-B570-A50ADDC1CBBB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590F-F687-44DE-B5AB-9F5307FBA4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955251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D82C5-950B-4BB8-A944-2E3824F74D01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75F4B-4BCF-420A-9295-B167037812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24" r:id="rId12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sk-SK" smtClean="0"/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FD094-0064-4AC0-BBEC-34EC63AD43B5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BD4AF-000E-4947-92E9-913226C616D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5" r:id="rId12"/>
    <p:sldLayoutId id="2147483726" r:id="rId13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sk-SK" smtClean="0"/>
          </a:p>
        </p:txBody>
      </p:sp>
      <p:sp>
        <p:nvSpPr>
          <p:cNvPr id="286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35237-59C0-4363-8077-D0049399AA2C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50E2C-50BB-4C5A-9DE3-E3F187A361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2.jpeg"/><Relationship Id="rId7" Type="http://schemas.openxmlformats.org/officeDocument/2006/relationships/hyperlink" Target="http://www.google.sk/imgres?imgurl=http://www.boziemilosrdenstvo.sk/images/velka_noc2.jpg&amp;imgrefurl=http://www.boziemilosrdenstvo.sk/velka_noc.html&amp;usg=__SWhbvkGtYBGsCo0CkBCn7RelSCk=&amp;h=280&amp;w=398&amp;sz=9&amp;hl=sk&amp;start=58&amp;zoom=1&amp;tbnid=HdGJRjJFl5UwRM:&amp;tbnh=87&amp;tbnw=124&amp;ei=wH6MUNmQF8b2sgawoIHoBQ&amp;prev=/images?q=Ve%C4%BEk%C3%A1+noc&amp;start=40&amp;hl=sk&amp;sa=N&amp;gbv=2&amp;tbm=isch&amp;itbs=1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hyperlink" Target="http://www.google.sk/imgres?imgurl=http://www.zdruzenie.ch/index/wp-content/uploads/2012/04/velka_noc7.jpg&amp;imgrefurl=http://www.zdruzenie.ch/index/?p=385&amp;usg=__Z_4BCHgw0EZRkHtGi2OYNYpImFs=&amp;h=250&amp;w=374&amp;sz=28&amp;hl=sk&amp;start=13&amp;zoom=1&amp;tbnid=qGoUEBUwSHbgPM:&amp;tbnh=82&amp;tbnw=122&amp;ei=SX6MUIDYNNHQsgaFtYDwBQ&amp;prev=/images?q=Ve%C4%BEk%C3%A1+noc&amp;hl=sk&amp;sa=X&amp;gbv=2&amp;tbm=isch&amp;itbs=1" TargetMode="External"/><Relationship Id="rId10" Type="http://schemas.openxmlformats.org/officeDocument/2006/relationships/image" Target="../media/image76.jpeg"/><Relationship Id="rId4" Type="http://schemas.openxmlformats.org/officeDocument/2006/relationships/image" Target="../media/image73.jpeg"/><Relationship Id="rId9" Type="http://schemas.openxmlformats.org/officeDocument/2006/relationships/hyperlink" Target="http://www.google.sk/imgres?imgurl=http://svetpohladnic.sk/pohladnice/obrazky/velka-noc-svg092.jpg&amp;imgrefurl=http://svetpohladnic.sk/obrazok/velkonocne-pozdravy-velka-noc/velka-noc/1032.html&amp;usg=__frHneAIL0WG4VbbrhEn3Tx9Yi-I=&amp;h=300&amp;w=400&amp;sz=94&amp;hl=sk&amp;start=4&amp;zoom=1&amp;tbnid=_mQYukS8TmvtCM:&amp;tbnh=93&amp;tbnw=124&amp;ei=Cn-MUOqbNcmVswb45oDIDg&amp;prev=/images?q=Ve%C4%BEk%C3%A1+noc&amp;hl=sk&amp;sa=N&amp;gbv=2&amp;tbm=isch&amp;itbs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image" Target="../media/image78.gif"/><Relationship Id="rId7" Type="http://schemas.openxmlformats.org/officeDocument/2006/relationships/image" Target="../media/image8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123rf.com/photo_13028883_illustration-of-mother-embracing-child-in-mother-s-day-card.html" TargetMode="Externa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7" Type="http://schemas.openxmlformats.org/officeDocument/2006/relationships/image" Target="../media/image86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gif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0.jpeg"/><Relationship Id="rId7" Type="http://schemas.openxmlformats.org/officeDocument/2006/relationships/image" Target="../media/image93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2.jpeg"/><Relationship Id="rId5" Type="http://schemas.openxmlformats.org/officeDocument/2006/relationships/hyperlink" Target="http://www.123rf.com/photo_10566669_a-vector-illustration-of-kids-playing-basketball-in-the-suburban-area.html" TargetMode="External"/><Relationship Id="rId4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imgres?imgurl=http://www.sme.sk/cdata/3565334/sv_tasr.jpg&amp;imgrefurl=http://www.sme.sk/c/3565334/dnes-sviatok-vsetkych-svatych.html&amp;usg=__BbCkfXy08fY9-zW5aSB6vyYr85U=&amp;h=225&amp;w=300&amp;sz=20&amp;hl=sk&amp;start=18&amp;zoom=1&amp;tbnid=7IlS-zLgW2rW-M:&amp;tbnh=87&amp;tbnw=116&amp;ei=fV-MUJnPFIrMtAae2ID4Dw&amp;prev=/images?q=Sviatok+v%C5%A1etk%C3%BDch+sv%C3%A4t%C3%BDch&amp;hl=sk&amp;sa=N&amp;gbv=2&amp;tbm=isch&amp;itbs=1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gif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None/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1400" b="0" dirty="0">
                <a:latin typeface="Arial" pitchFamily="34" charset="0"/>
              </a:rPr>
              <a:t>Dopytovo orientovaný projekt</a:t>
            </a:r>
          </a:p>
          <a:p>
            <a:pPr algn="ctr">
              <a:buNone/>
            </a:pPr>
            <a:r>
              <a:rPr lang="sk-SK" sz="1400" b="0" dirty="0">
                <a:latin typeface="Arial" pitchFamily="34" charset="0"/>
              </a:rPr>
              <a:t>Moderné vzdelávanie pre vedomostnú spoločnosť/Projekt je spolufinancovaný zo zdrojov EÚ</a:t>
            </a:r>
          </a:p>
          <a:p>
            <a:pPr algn="ctr">
              <a:buNone/>
            </a:pPr>
            <a:r>
              <a:rPr lang="sk-SK" sz="1400" b="0" dirty="0">
                <a:latin typeface="Arial" pitchFamily="34" charset="0"/>
              </a:rPr>
              <a:t>Kód ITMS projektu 26110130435</a:t>
            </a:r>
          </a:p>
          <a:p>
            <a:pPr algn="ctr">
              <a:buNone/>
            </a:pPr>
            <a:r>
              <a:rPr lang="sk-SK" sz="1400" b="0" dirty="0" smtClean="0"/>
              <a:t>Aktivita 1.1</a:t>
            </a:r>
            <a:endParaRPr lang="sk-SK" sz="1400" b="0" dirty="0"/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fotky,dok\Dokumenty\Projekt\Zima\images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15" y="696894"/>
            <a:ext cx="1900246" cy="153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3" name="Picture 3" descr="E:\fotky,dok\Dokumenty\Projekt\Zima\CAMGN1ZLCALUNYW6CADWAE81CA1136G5CASFXYPCCAOFBUA6CAOAFG7ZCAPBQNS7CARKZXGMCAMJ2CFFCABZOKM3CAWIHM5MCAP2SX3UCA473969CA3324GMCA4GLI7MCAZINLGVCA8IRDXHCAOF1U86CAOC7FQ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593" y="768332"/>
            <a:ext cx="1643074" cy="121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4" name="Picture 4" descr="E:\fotky,dok\Dokumenty\Projekt\Zima\images[3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786322"/>
            <a:ext cx="1662120" cy="1143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5" name="Picture 5" descr="E:\fotky,dok\Dokumenty\Projekt\Zima\images[8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94" y="3074987"/>
            <a:ext cx="1195393" cy="1793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6" name="Picture 6" descr="E:\fotky,dok\Dokumenty\Projekt\Zima\1112613_vianocne-zvyky-a-tradicie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708" y="480992"/>
            <a:ext cx="1887829" cy="125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7" name="Picture 7" descr="E:\fotky,dok\Dokumenty\Projekt\Zima\CA0J0OANCA8TNCROCAFRNYDVCAERQN4FCA9F26L4CACVNO12CAEOCLTBCABPRRA1CAWXFMXOCACRA0WZCA8PJ5BZCA3BQY90CAF4E93XCAXYKXS3CA9I9ZZZCAXX6Y9ACA0J0LAQCAH5TST1CAC287MRCAMXGMK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2714620"/>
            <a:ext cx="1806838" cy="136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8" name="Picture 8" descr="E:\fotky,dok\Dokumenty\Projekt\Zima\1112616_vianocne-zvyky-a-tradicie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2500306"/>
            <a:ext cx="1960554" cy="14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9" name="Picture 9" descr="E:\fotky,dok\Dokumenty\Projekt\Zima\1112615_vianocne-zvyky-a-tradicie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4643446"/>
            <a:ext cx="1891682" cy="126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323850" y="1844675"/>
            <a:ext cx="235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vianočná kapustnica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3419475" y="20605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štedrovečerný stôl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4572000" y="414337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polnočná omša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5076825" y="6021388"/>
            <a:ext cx="157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koledovanie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6877050" y="5013325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krájanie jabĺčka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971550" y="4149725"/>
            <a:ext cx="191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zemiakový šalát 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1692275" y="60928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vianočný kapor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-107950"/>
          <a:ext cx="9290050" cy="696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Prezentace" r:id="rId3" imgW="4570507" imgH="3427542" progId="">
                  <p:embed/>
                </p:oleObj>
              </mc:Choice>
              <mc:Fallback>
                <p:oleObj name="Prezentace" r:id="rId3" imgW="4570507" imgH="342754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07950"/>
                        <a:ext cx="9290050" cy="696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7239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             </a:t>
            </a:r>
            <a:r>
              <a:rPr lang="sk-SK" sz="5400" dirty="0" smtClean="0">
                <a:solidFill>
                  <a:srgbClr val="FF0000"/>
                </a:solidFill>
              </a:rPr>
              <a:t> </a:t>
            </a:r>
            <a:r>
              <a:rPr lang="sk-SK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FAŠIANGY</a:t>
            </a:r>
            <a:r>
              <a:rPr lang="sk-SK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sk-SK" sz="5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sk-SK" sz="5400" dirty="0" smtClean="0">
                <a:solidFill>
                  <a:srgbClr val="FF0000"/>
                </a:solidFill>
              </a:rPr>
              <a:t> </a:t>
            </a:r>
            <a:endParaRPr lang="sk-SK" sz="5400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3143250" y="1500188"/>
            <a:ext cx="5500688" cy="47863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FAŠIANGY</a:t>
            </a: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- symbol veselosti, zábavy, hodovania a pitia. Také boli fašiangy v minulosti a také sú v redukovanej podobe takmer vo všetkých regiónoch Slovenska i dnes. Fašiangové obdobie sa  začína už v čase od Troch Kráľov a trvá do popolcovej stredy. Je v podstate obdobím prechodu od zimy k jari. Po ňom nasleduje čas štyridsaťdňového pôstu a čakanie na Veľkú noc.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2227" name="Picture 3" descr="E:\fotky,dok\Dokumenty\Projekt\Veľká noc\CA13P3PNCAHRFG3KCAUT5JPLCAQP25OQCA21KVVRCA54P7UMCAST0R0DCAJRSJ85CAV45681CA5C5V1CCAR5ARQQCAYRPK3YCASOH3Y4CA0QNFEFCAX7BM3GCAOCU44ACA2A1C1UCAV5O61HCA4JDG4OCAIGDX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95651">
            <a:off x="596253" y="392891"/>
            <a:ext cx="1313457" cy="182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E:\fotky,dok\Dokumenty\Projekt\Veľká noc\CAIH1ORRCAHJCHUHCAHKI01KCAB6ZCWICAC3C7V0CA14A6R6CA1WR0VPCAAFO9NSCA8H0JNCCAO8J9O5CAEAVKYKCA865BSKCA490BMACA6CDJ9HCAAK501RCABPSYBCCA859S39CA1JDZEWCAJ84MIXCAOZ1RN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428868"/>
            <a:ext cx="1571636" cy="198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9" name="Picture 5" descr="E:\fotky,dok\Dokumenty\Projekt\Veľká noc\CAVHS8E7CALUYVYJCA1N7Y5SCA3R0CUWCANAWCZECAD3NDRUCAA6VTP3CAC0W932CA1VNOQACAP4INNECADFAKD6CAI0D0RDCAFI8LTQCARLOFFRCAOBFQ1BCAP2Y8HRCAYGFUZPCALWTBFSCA33MGAYCAF2Z9U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585870"/>
            <a:ext cx="2268078" cy="143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> 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VEĽKÁ  NOC</a:t>
            </a:r>
            <a:endParaRPr lang="sk-SK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smtClean="0">
                <a:latin typeface="Comic Sans MS" pitchFamily="66" charset="0"/>
              </a:rPr>
              <a:t>Veľká noc </a:t>
            </a:r>
            <a:r>
              <a:rPr lang="cs-CZ" smtClean="0">
                <a:latin typeface="Comic Sans MS" pitchFamily="66" charset="0"/>
              </a:rPr>
              <a:t>je najstarším, najvýznamnejším kresťanským sviatkom, počas ktorého si kresťania pripomínajú umučenie, smrť a vzkriesenie Ježiša Krista</a:t>
            </a:r>
            <a:endParaRPr lang="sk-SK" smtClean="0">
              <a:latin typeface="Comic Sans MS" pitchFamily="66" charset="0"/>
            </a:endParaRPr>
          </a:p>
          <a:p>
            <a:endParaRPr lang="sk-SK" smtClean="0"/>
          </a:p>
        </p:txBody>
      </p:sp>
      <p:sp>
        <p:nvSpPr>
          <p:cNvPr id="53253" name="Zástupný symbol pro obsah 6"/>
          <p:cNvSpPr>
            <a:spLocks noGrp="1"/>
          </p:cNvSpPr>
          <p:nvPr>
            <p:ph sz="half" idx="2"/>
          </p:nvPr>
        </p:nvSpPr>
        <p:spPr>
          <a:xfrm>
            <a:off x="4284663" y="1196975"/>
            <a:ext cx="4400550" cy="4911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sk-SK" smtClean="0"/>
          </a:p>
          <a:p>
            <a:endParaRPr lang="sk-SK" smtClean="0"/>
          </a:p>
        </p:txBody>
      </p:sp>
      <p:pic>
        <p:nvPicPr>
          <p:cNvPr id="53251" name="Picture 3" descr="E:\fotky,dok\Dokumenty\Projekt\Veľká noc\velikonoce-a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357438"/>
            <a:ext cx="245268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E:\fotky,dok\Dokumenty\Projekt\Veľká noc\1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4051">
            <a:off x="1449388" y="28257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E:\fotky,dok\Dokumenty\Projekt 1\Veľká noc\12495751-easter-egg-with-bright-butterfly-and-flourish-pattern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:\fotky,dok\Dokumenty\Projekt 1\Veľká noc\12895935-hen-with-various-easter-eggs--vector-illustration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714875"/>
            <a:ext cx="12668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Comic Sans MS" pitchFamily="66" charset="0"/>
              </a:rPr>
              <a:t>  Typické </a:t>
            </a:r>
            <a:r>
              <a:rPr lang="cs-CZ" sz="2800" b="1" dirty="0" err="1" smtClean="0">
                <a:solidFill>
                  <a:schemeClr val="bg1"/>
                </a:solidFill>
                <a:latin typeface="Comic Sans MS" pitchFamily="66" charset="0"/>
              </a:rPr>
              <a:t>veľkonočné</a:t>
            </a:r>
            <a:r>
              <a:rPr lang="cs-CZ" sz="2800" b="1" dirty="0" smtClean="0">
                <a:solidFill>
                  <a:schemeClr val="bg1"/>
                </a:solidFill>
                <a:latin typeface="Comic Sans MS" pitchFamily="66" charset="0"/>
              </a:rPr>
              <a:t> zvyky 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oblievanie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vodou,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šibanie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prútikmi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maľovanie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veľkonočných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vajíčok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rozdávanie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čokoládových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zajačikov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a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kuriatok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návšteva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Comic Sans MS" pitchFamily="66" charset="0"/>
              </a:rPr>
              <a:t>kostola</a:t>
            </a: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/>
          </a:p>
        </p:txBody>
      </p:sp>
      <p:pic>
        <p:nvPicPr>
          <p:cNvPr id="54275" name="Picture 3" descr="E:\fotky,dok\Dokumenty\Projekt\4 ročné obdobia\CAJ3WOMKCA6NWB8SCAOJ4RXJCA9D02GNCACTJ3GACAFKYQ6KCA2XQX6ICAK0Z60KCAXUZEF3CA6IFO23CAPLOL1ACAQAVMRJCACLFM4KCAHY7DVDCAJJO0WRCASK6O7OCA87PN9MCACTQLZWCAR81YILCANAIR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60863" y="1781165"/>
            <a:ext cx="2809875" cy="1655763"/>
          </a:xfrm>
          <a:effectLst>
            <a:softEdge rad="112500"/>
          </a:effectLst>
        </p:spPr>
      </p:pic>
      <p:pic>
        <p:nvPicPr>
          <p:cNvPr id="54276" name="Picture 4" descr="E:\fotky,dok\Dokumenty\Projekt\4 ročné obdobia\CAEX0HUHCAJA8TXDCAWC07P7CAD6TQ44CASP9LFMCAARE5J0CA28JVSQCALVNG2PCAMG4ZAYCAYLZ1UKCAE197RVCAMEM6UKCA81NKA6CAV7VTODCAZ4IJ6OCANZDD2ZCABWME7ACA2YBA8TCA6Y8QMOCA7MGZN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7166"/>
            <a:ext cx="2214578" cy="118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http://t0.gstatic.com/images?q=tbn:ANd9GcTPI3pf33lYGxT3rqGQomeclau2BBXXm_rPvPPPe8_DYJ0k6yTm1KKKSZ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637" y="3651254"/>
            <a:ext cx="2231999" cy="15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 descr="http://t1.gstatic.com/images?q=tbn:ANd9GcTwv0uOz2VHFUVeQDvO629b-oP9cBThGxNVuCDn-eV_x3cIYvfQCTUTS0w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572000"/>
            <a:ext cx="20367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http://t0.gstatic.com/images?q=tbn:ANd9GcTI9F55EZxBhjDsNg4TSl8rFCvRMYSJzMhwmYdL9EpK14LBjO1Q06hKm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357166"/>
            <a:ext cx="1571636" cy="117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8" descr="E:\fotky,dok\Dokumenty\Projekt\Veľká noc\10[3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38525"/>
            <a:ext cx="32146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E:\fotky,dok\Dokumenty\Projekt\Leto\8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55006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768324" y="1922454"/>
            <a:ext cx="4429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cs-CZ" sz="3200" dirty="0">
                <a:ln>
                  <a:solidFill>
                    <a:schemeClr val="tx1"/>
                  </a:solidFill>
                </a:ln>
                <a:latin typeface="Comic Sans MS" pitchFamily="66" charset="0"/>
                <a:ea typeface="Calibri" pitchFamily="34" charset="0"/>
                <a:cs typeface="Times New Roman" pitchFamily="18" charset="0"/>
              </a:rPr>
              <a:t>DEŇ  MATIEK</a:t>
            </a:r>
            <a:endParaRPr lang="cs-CZ" sz="3200" dirty="0">
              <a:ln>
                <a:solidFill>
                  <a:schemeClr val="tx1"/>
                </a:solidFill>
              </a:ln>
              <a:latin typeface="Comic Sans MS" pitchFamily="66" charset="0"/>
              <a:cs typeface="+mn-cs"/>
            </a:endParaRPr>
          </a:p>
        </p:txBody>
      </p:sp>
      <p:pic>
        <p:nvPicPr>
          <p:cNvPr id="55307" name="Picture 12" descr="E:\fotky,dok\Dokumenty\Projekt\Veľká noc\38[2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Mother : illustration of mother embracing child in Mother s Day Card Vecto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1142984"/>
            <a:ext cx="1600200" cy="1600200"/>
          </a:xfrm>
          <a:prstGeom prst="rect">
            <a:avLst/>
          </a:prstGeom>
          <a:noFill/>
        </p:spPr>
      </p:pic>
      <p:pic>
        <p:nvPicPr>
          <p:cNvPr id="55305" name="Picture 9" descr="http://www.beruska8.cz/kyticky/kyticky2/39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43563"/>
            <a:ext cx="10096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11540" y="2496364"/>
            <a:ext cx="82867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cs-CZ" sz="2000" b="0" dirty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cs-CZ" dirty="0">
                <a:ea typeface="Calibri" pitchFamily="34" charset="0"/>
                <a:cs typeface="Times New Roman" pitchFamily="18" charset="0"/>
              </a:rPr>
              <a:t>Každý rok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sa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druhá májová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nedeľa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nesie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v znamení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osláv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všetkých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mamičiek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ea typeface="Calibri" pitchFamily="34" charset="0"/>
                <a:cs typeface="Times New Roman" pitchFamily="18" charset="0"/>
              </a:rPr>
              <a:t> Je to oslava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materstva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obetavosti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a lásky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matiek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voči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svojim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ea typeface="Calibri" pitchFamily="34" charset="0"/>
                <a:cs typeface="Times New Roman" pitchFamily="18" charset="0"/>
              </a:rPr>
              <a:t>deťom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sk-SK" dirty="0">
                <a:ea typeface="Calibri" pitchFamily="34" charset="0"/>
                <a:cs typeface="Times New Roman" pitchFamily="18" charset="0"/>
              </a:rPr>
              <a:t>Najväčšiu radosť jej spraví práve darček od jej dieťatka. Milá kresba, kostrbaté srdiečko, drobnosť, ktorú dieťa vytvorilo v škôlke či v škole, alebo milá básnička.</a:t>
            </a:r>
          </a:p>
          <a:p>
            <a:pPr algn="ctr"/>
            <a:endParaRPr lang="sk-SK" dirty="0">
              <a:ea typeface="Calibri" pitchFamily="34" charset="0"/>
              <a:cs typeface="Times New Roman" pitchFamily="18" charset="0"/>
            </a:endParaRPr>
          </a:p>
          <a:p>
            <a:pPr algn="ctr"/>
            <a:endParaRPr lang="cs-CZ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8" descr="E:\fotky,dok\Dokumenty\Projekt\Veľká noc\10[3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38525"/>
            <a:ext cx="32146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285750" y="2570163"/>
            <a:ext cx="8286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cs-CZ" sz="2000" b="0">
              <a:solidFill>
                <a:srgbClr val="0000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sk-SK">
              <a:ea typeface="Calibri" pitchFamily="34" charset="0"/>
              <a:cs typeface="Times New Roman" pitchFamily="18" charset="0"/>
            </a:endParaRPr>
          </a:p>
          <a:p>
            <a:pPr algn="ctr"/>
            <a:endParaRPr lang="cs-CZ" sz="200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476375" y="404813"/>
            <a:ext cx="6192838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3600" b="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Ako potešíš  svoju mamičku?</a:t>
            </a:r>
          </a:p>
        </p:txBody>
      </p:sp>
      <p:pic>
        <p:nvPicPr>
          <p:cNvPr id="33" name="Picture 3" descr="E:\fotky,dok\Dokumenty\Projekt 1\obr.-noc a deň\7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8525"/>
            <a:ext cx="25003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álný popisek 33"/>
          <p:cNvSpPr/>
          <p:nvPr/>
        </p:nvSpPr>
        <p:spPr>
          <a:xfrm>
            <a:off x="1335088" y="1751459"/>
            <a:ext cx="3571875" cy="189865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800" dirty="0">
                <a:solidFill>
                  <a:schemeClr val="bg1"/>
                </a:solidFill>
                <a:latin typeface="Comic Sans MS" pitchFamily="66" charset="0"/>
              </a:rPr>
              <a:t>Nazbieram kytičku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800" dirty="0">
                <a:solidFill>
                  <a:schemeClr val="bg1"/>
                </a:solidFill>
                <a:latin typeface="Comic Sans MS" pitchFamily="66" charset="0"/>
              </a:rPr>
              <a:t>pre moju mamičku.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800" dirty="0">
                <a:solidFill>
                  <a:schemeClr val="bg1"/>
                </a:solidFill>
                <a:latin typeface="Comic Sans MS" pitchFamily="66" charset="0"/>
              </a:rPr>
              <a:t>Z lásky ju darujem,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800" dirty="0">
                <a:solidFill>
                  <a:schemeClr val="bg1"/>
                </a:solidFill>
                <a:latin typeface="Comic Sans MS" pitchFamily="66" charset="0"/>
              </a:rPr>
              <a:t>za všetko ďakujem!</a:t>
            </a:r>
            <a:endParaRPr lang="sk-SK" sz="1800" dirty="0">
              <a:latin typeface="Comic Sans MS" pitchFamily="66" charset="0"/>
            </a:endParaRPr>
          </a:p>
        </p:txBody>
      </p:sp>
      <p:sp>
        <p:nvSpPr>
          <p:cNvPr id="36" name="Srdce 35"/>
          <p:cNvSpPr/>
          <p:nvPr/>
        </p:nvSpPr>
        <p:spPr>
          <a:xfrm>
            <a:off x="4929188" y="2928938"/>
            <a:ext cx="3000375" cy="2928937"/>
          </a:xfrm>
          <a:prstGeom prst="hear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Comic Sans MS" pitchFamily="66" charset="0"/>
              </a:rPr>
              <a:t>Mamička </a:t>
            </a:r>
            <a:r>
              <a:rPr lang="sk-SK" sz="1800" dirty="0">
                <a:solidFill>
                  <a:schemeClr val="tx1"/>
                </a:solidFill>
                <a:latin typeface="Comic Sans MS" pitchFamily="66" charset="0"/>
              </a:rPr>
              <a:t>moja</a:t>
            </a:r>
            <a:r>
              <a:rPr lang="sk-SK" sz="1800" dirty="0" smtClean="0">
                <a:solidFill>
                  <a:schemeClr val="tx1"/>
                </a:solidFill>
                <a:latin typeface="Comic Sans MS" pitchFamily="66" charset="0"/>
              </a:rPr>
              <a:t>, rád </a:t>
            </a:r>
            <a:r>
              <a:rPr lang="sk-SK" sz="1800" dirty="0">
                <a:solidFill>
                  <a:schemeClr val="tx1"/>
                </a:solidFill>
                <a:latin typeface="Comic Sans MS" pitchFamily="66" charset="0"/>
              </a:rPr>
              <a:t>ťa mám</a:t>
            </a:r>
            <a:r>
              <a:rPr lang="sk-SK" sz="1800" dirty="0" smtClean="0">
                <a:solidFill>
                  <a:schemeClr val="tx1"/>
                </a:solidFill>
                <a:latin typeface="Comic Sans MS" pitchFamily="66" charset="0"/>
              </a:rPr>
              <a:t>, preto </a:t>
            </a:r>
            <a:r>
              <a:rPr lang="sk-SK" sz="1800" dirty="0">
                <a:solidFill>
                  <a:schemeClr val="tx1"/>
                </a:solidFill>
                <a:latin typeface="Comic Sans MS" pitchFamily="66" charset="0"/>
              </a:rPr>
              <a:t>ti z lásky srdiečko dám.</a:t>
            </a:r>
          </a:p>
        </p:txBody>
      </p:sp>
      <p:pic>
        <p:nvPicPr>
          <p:cNvPr id="37" name="Picture 4" descr="E:\fotky,dok\Dokumenty\Projekt 1\Deň matiek\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3128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E:\fotky,dok\Dokumenty\Projekt 1\Deň matiek\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273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bdélník 38"/>
          <p:cNvSpPr>
            <a:spLocks noChangeArrowheads="1"/>
          </p:cNvSpPr>
          <p:nvPr/>
        </p:nvSpPr>
        <p:spPr bwMode="auto">
          <a:xfrm rot="-1076770">
            <a:off x="2122488" y="5678488"/>
            <a:ext cx="345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k-SK" sz="2000">
                <a:latin typeface="Calibri" pitchFamily="34" charset="0"/>
              </a:rPr>
              <a:t>Priprav si pekné blahoželanie</a:t>
            </a:r>
          </a:p>
        </p:txBody>
      </p:sp>
      <p:sp>
        <p:nvSpPr>
          <p:cNvPr id="40" name="Obdélník 39"/>
          <p:cNvSpPr>
            <a:spLocks noChangeArrowheads="1"/>
          </p:cNvSpPr>
          <p:nvPr/>
        </p:nvSpPr>
        <p:spPr bwMode="auto">
          <a:xfrm rot="-1206656">
            <a:off x="5892800" y="5548313"/>
            <a:ext cx="331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k-SK" sz="2000">
                <a:latin typeface="Calibri" pitchFamily="34" charset="0"/>
              </a:rPr>
              <a:t>Urob jej vlastný darček</a:t>
            </a:r>
          </a:p>
        </p:txBody>
      </p:sp>
      <p:pic>
        <p:nvPicPr>
          <p:cNvPr id="41" name="Picture 4" descr="E:\fotky,dok\Dokumenty\Projekt 1\obr.-noc a deň\134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1752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1547813" y="549275"/>
            <a:ext cx="4321175" cy="1143000"/>
          </a:xfrm>
        </p:spPr>
        <p:txBody>
          <a:bodyPr/>
          <a:lstStyle/>
          <a:p>
            <a:r>
              <a:rPr lang="sk-SK" b="1" smtClean="0">
                <a:solidFill>
                  <a:schemeClr val="bg1"/>
                </a:solidFill>
                <a:latin typeface="Comic Sans MS" pitchFamily="66" charset="0"/>
              </a:rPr>
              <a:t>DEŇ  DETÍ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00113" y="2708275"/>
            <a:ext cx="5929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2000">
                <a:latin typeface="Comic Sans MS" pitchFamily="66" charset="0"/>
              </a:rPr>
              <a:t>Medzinárodný deň detí</a:t>
            </a:r>
            <a:r>
              <a:rPr lang="cs-CZ" sz="2000" b="0">
                <a:latin typeface="Comic Sans MS" pitchFamily="66" charset="0"/>
              </a:rPr>
              <a:t>  je sviatok,  ktorý sa oslavuje v mnohých krajinách sveta 1. júna.</a:t>
            </a:r>
            <a:endParaRPr lang="sk-SK" b="0">
              <a:latin typeface="Calibri" pitchFamily="34" charset="0"/>
            </a:endParaRPr>
          </a:p>
        </p:txBody>
      </p:sp>
      <p:pic>
        <p:nvPicPr>
          <p:cNvPr id="2" name="Picture 3" descr="E:\fotky,dok\Dokumenty\Projekt 1\PL_sviatky\Medzinarodny-den-deti-MDD-22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27647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E:\fotky,dok\Dokumenty\Projekt 1\PL_sviatky\images[2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84763"/>
            <a:ext cx="20002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827088" y="3429000"/>
            <a:ext cx="5643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2000" b="0">
                <a:latin typeface="Comic Sans MS" pitchFamily="66" charset="0"/>
              </a:rPr>
              <a:t>Tento sviatok sa zaviedol vo viacerých </a:t>
            </a:r>
          </a:p>
          <a:p>
            <a:pPr>
              <a:buFontTx/>
              <a:buNone/>
            </a:pPr>
            <a:r>
              <a:rPr lang="cs-CZ" sz="2000" b="0">
                <a:latin typeface="Comic Sans MS" pitchFamily="66" charset="0"/>
              </a:rPr>
              <a:t> krajinách s cieľom urobiť deťom radosť </a:t>
            </a:r>
          </a:p>
          <a:p>
            <a:pPr>
              <a:buFontTx/>
              <a:buNone/>
            </a:pPr>
            <a:r>
              <a:rPr lang="cs-CZ" sz="2000" b="0">
                <a:latin typeface="Comic Sans MS" pitchFamily="66" charset="0"/>
              </a:rPr>
              <a:t> a zároveň poukázať  na problémy týkajúce sa detí vo svete. </a:t>
            </a:r>
            <a:endParaRPr lang="sk-SK" sz="2000" b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6300787" cy="1143000"/>
          </a:xfrm>
        </p:spPr>
        <p:txBody>
          <a:bodyPr/>
          <a:lstStyle/>
          <a:p>
            <a:r>
              <a:rPr lang="sk-SK" sz="2800" b="1" smtClean="0">
                <a:solidFill>
                  <a:schemeClr val="bg1"/>
                </a:solidFill>
                <a:latin typeface="Comic Sans MS" pitchFamily="66" charset="0"/>
              </a:rPr>
              <a:t>Ako tento sviatok deti oslavujú?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4294967295"/>
          </p:nvPr>
        </p:nvSpPr>
        <p:spPr>
          <a:xfrm>
            <a:off x="500063" y="1600200"/>
            <a:ext cx="7729537" cy="4525963"/>
          </a:xfrm>
        </p:spPr>
        <p:txBody>
          <a:bodyPr/>
          <a:lstStyle/>
          <a:p>
            <a:endParaRPr lang="sk-SK" sz="240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400" smtClean="0">
                <a:solidFill>
                  <a:schemeClr val="bg1"/>
                </a:solidFill>
                <a:latin typeface="Comic Sans MS" pitchFamily="66" charset="0"/>
              </a:rPr>
              <a:t>V škole sa obyčajne neskúša !</a:t>
            </a:r>
          </a:p>
          <a:p>
            <a:endParaRPr lang="sk-SK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None/>
            </a:pPr>
            <a:endParaRPr lang="sk-SK" sz="240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400" smtClean="0">
                <a:solidFill>
                  <a:schemeClr val="bg1"/>
                </a:solidFill>
                <a:latin typeface="Comic Sans MS" pitchFamily="66" charset="0"/>
              </a:rPr>
              <a:t>Na mnohých školách deti nemajú bežné vyučovanie</a:t>
            </a:r>
          </a:p>
          <a:p>
            <a:endParaRPr lang="sk-SK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None/>
            </a:pPr>
            <a:endParaRPr lang="sk-SK" sz="240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2400" smtClean="0">
                <a:solidFill>
                  <a:schemeClr val="bg1"/>
                </a:solidFill>
                <a:latin typeface="Comic Sans MS" pitchFamily="66" charset="0"/>
              </a:rPr>
              <a:t>Majú rôzne súťaže, olympiády, výlety</a:t>
            </a:r>
          </a:p>
        </p:txBody>
      </p:sp>
      <p:sp>
        <p:nvSpPr>
          <p:cNvPr id="112645" name="Obdélník 5"/>
          <p:cNvSpPr>
            <a:spLocks noChangeArrowheads="1"/>
          </p:cNvSpPr>
          <p:nvPr/>
        </p:nvSpPr>
        <p:spPr bwMode="auto">
          <a:xfrm>
            <a:off x="857250" y="2428875"/>
            <a:ext cx="5929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cs-CZ" b="0">
              <a:latin typeface="Comic Sans MS" pitchFamily="66" charset="0"/>
            </a:endParaRPr>
          </a:p>
          <a:p>
            <a:pPr>
              <a:buFontTx/>
              <a:buNone/>
            </a:pPr>
            <a:endParaRPr lang="cs-CZ" b="0">
              <a:latin typeface="Calibri" pitchFamily="34" charset="0"/>
            </a:endParaRPr>
          </a:p>
          <a:p>
            <a:pPr>
              <a:buFontTx/>
              <a:buNone/>
            </a:pPr>
            <a:endParaRPr lang="cs-CZ" b="0">
              <a:latin typeface="Calibri" pitchFamily="34" charset="0"/>
            </a:endParaRPr>
          </a:p>
          <a:p>
            <a:pPr>
              <a:buFontTx/>
              <a:buNone/>
            </a:pPr>
            <a:endParaRPr lang="cs-CZ" b="0">
              <a:latin typeface="Calibri" pitchFamily="34" charset="0"/>
            </a:endParaRPr>
          </a:p>
          <a:p>
            <a:pPr>
              <a:buFontTx/>
              <a:buNone/>
            </a:pPr>
            <a:endParaRPr lang="cs-CZ" b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sk-SK" b="0">
                <a:latin typeface="Calibri" pitchFamily="34" charset="0"/>
              </a:rPr>
              <a:t> </a:t>
            </a:r>
          </a:p>
        </p:txBody>
      </p:sp>
      <p:sp>
        <p:nvSpPr>
          <p:cNvPr id="112646" name="Obdélník 8"/>
          <p:cNvSpPr>
            <a:spLocks noChangeArrowheads="1"/>
          </p:cNvSpPr>
          <p:nvPr/>
        </p:nvSpPr>
        <p:spPr bwMode="auto">
          <a:xfrm>
            <a:off x="857250" y="3071813"/>
            <a:ext cx="564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2000" b="0">
                <a:latin typeface="Comic Sans MS" pitchFamily="66" charset="0"/>
              </a:rPr>
              <a:t> </a:t>
            </a:r>
            <a:endParaRPr lang="sk-SK" sz="2000" b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2643" name="Picture 3" descr="E:\fotky,dok\Dokumenty\Projekt 1\PL_sviatky\7127947-back-to-school-small-cute-child-come-to-home-with-good-grades-small-girl-showing-good-grade-to-her-m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1600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ovací čára 11"/>
          <p:cNvCxnSpPr/>
          <p:nvPr/>
        </p:nvCxnSpPr>
        <p:spPr>
          <a:xfrm>
            <a:off x="6588125" y="2205038"/>
            <a:ext cx="1944688" cy="936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6588125" y="2276475"/>
            <a:ext cx="1928813" cy="865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6" descr="E:\fotky,dok\Dokumenty\Projekt 1\PL_sviatky\14253782-illustration-of-a-kids-studying-in-classroom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8D2E0"/>
              </a:clrFrom>
              <a:clrTo>
                <a:srgbClr val="A8D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1600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ovací čára 24"/>
          <p:cNvCxnSpPr/>
          <p:nvPr/>
        </p:nvCxnSpPr>
        <p:spPr>
          <a:xfrm>
            <a:off x="6443663" y="4005263"/>
            <a:ext cx="2214562" cy="928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6429375" y="4000500"/>
            <a:ext cx="2214563" cy="928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49" name="Picture 9" descr="Kids Sport : a vector illustration of kids playing basketball in the suburban are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AEADB"/>
              </a:clrFrom>
              <a:clrTo>
                <a:srgbClr val="CAEA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7655" y="5089539"/>
            <a:ext cx="1600200" cy="106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50" name="Picture 10" descr="E:\fotky,dok\Dokumenty\Projekt 1\PL_sviatky\5949028-happy-kids-cartoon-art-illustration-more-drawings-in-my-gallery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4188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E:\fotky,dok\Dokumenty\Projekt 1\PL_sviatky\10944197-school-bus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1371" y="5161961"/>
            <a:ext cx="1500198" cy="106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 Ďakujem za pozornosť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755650" y="2276475"/>
            <a:ext cx="7443788" cy="2359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                                                      </a:t>
            </a:r>
          </a:p>
          <a:p>
            <a:pPr algn="ctr"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Vypracovala: Mgr. </a:t>
            </a:r>
            <a:r>
              <a:rPr lang="sk-SK" sz="2400" dirty="0" err="1" smtClean="0">
                <a:latin typeface="Comic Sans MS" pitchFamily="66" charset="0"/>
              </a:rPr>
              <a:t>Grňová</a:t>
            </a:r>
            <a:r>
              <a:rPr lang="sk-SK" sz="2400" dirty="0" smtClean="0">
                <a:latin typeface="Comic Sans MS" pitchFamily="66" charset="0"/>
              </a:rPr>
              <a:t> Eva</a:t>
            </a:r>
          </a:p>
          <a:p>
            <a:pPr algn="ctr"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Základná škola internátna</a:t>
            </a:r>
          </a:p>
          <a:p>
            <a:pPr algn="ctr"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 pre žiakov s narušenou komunikačnou schopnosťou Brezolupy 30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5172720"/>
            <a:ext cx="8156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None/>
            </a:pPr>
            <a:r>
              <a:rPr lang="sk-SK" dirty="0" smtClean="0">
                <a:solidFill>
                  <a:schemeClr val="tx1"/>
                </a:solidFill>
              </a:rPr>
              <a:t>Téma </a:t>
            </a:r>
            <a:r>
              <a:rPr lang="sk-SK" dirty="0">
                <a:solidFill>
                  <a:schemeClr val="tx1"/>
                </a:solidFill>
              </a:rPr>
              <a:t>: </a:t>
            </a:r>
            <a:r>
              <a:rPr lang="sk-SK" b="1" dirty="0" smtClean="0">
                <a:solidFill>
                  <a:schemeClr val="tx1"/>
                </a:solidFill>
              </a:rPr>
              <a:t>Sviatky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09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E:\fotky,dok\Dokumenty\Projekt 1\Hygiena\14970552-happy-halloween-theme-greeting-card-illustration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0670">
            <a:off x="684213" y="15573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sz="half" idx="4294967295"/>
          </p:nvPr>
        </p:nvSpPr>
        <p:spPr>
          <a:xfrm>
            <a:off x="977900" y="538163"/>
            <a:ext cx="7786717" cy="785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SVIATKY  POČAS  ROKA</a:t>
            </a:r>
            <a:endParaRPr lang="sk-SK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42" name="Picture 2" descr="E:\fotky,dok\Dokumenty\Projekt 1\Hygiena\b-1867761_57dcd2846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0792">
            <a:off x="3084008" y="1587453"/>
            <a:ext cx="1857388" cy="139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9" name="Picture 9" descr="E:\fotky,dok\Dokumenty\Projekt 1\Veľká noc\22[2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7944">
            <a:off x="827088" y="3644900"/>
            <a:ext cx="18573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E:\fotky,dok\Dokumenty\Projekt 1\Mikuláš\14849929-kids-singing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84763"/>
            <a:ext cx="1600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8127902-santa-riding-his-sleig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1637">
            <a:off x="5724525" y="1412875"/>
            <a:ext cx="25527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Mother : Mother with bab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13144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15" descr="14092830-christmas-tre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20431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0" name="Oval 36"/>
          <p:cNvSpPr>
            <a:spLocks noChangeArrowheads="1"/>
          </p:cNvSpPr>
          <p:nvPr/>
        </p:nvSpPr>
        <p:spPr bwMode="auto">
          <a:xfrm>
            <a:off x="7380288" y="5084763"/>
            <a:ext cx="1366837" cy="136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Obdélník 1"/>
          <p:cNvSpPr/>
          <p:nvPr/>
        </p:nvSpPr>
        <p:spPr>
          <a:xfrm>
            <a:off x="2616178" y="698485"/>
            <a:ext cx="357189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4000" b="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+mn-cs"/>
              </a:rPr>
              <a:t>HALLOWEEN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cs-CZ" sz="4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1258888" y="1700213"/>
            <a:ext cx="7200900" cy="36004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Halloween sa oslavuje 31. októbra,  deň pred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všetkými svätými.  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Oslavuje sa hlavne v západnom svete, najmä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v USA, Kanade, Írsku, Spojenom kráľovstve       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v  Austrálii a na Novom Zélande.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Tradičnými znakmi Halloweenu sú špeciálne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vyrezané tekvice so sviečkou vo vnútri,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čarodejnice, duchovia, čierne mačky, metly,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oheň, príšery a kostlivci. Oslavujú ho hlavne deti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k-SK" sz="2400" smtClean="0">
                <a:latin typeface="Comic Sans MS" pitchFamily="66" charset="0"/>
              </a:rPr>
              <a:t>oblečené v  halloweenských kostýmoch</a:t>
            </a:r>
            <a:r>
              <a:rPr lang="sk-SK" sz="2400" smtClean="0"/>
              <a:t>.</a:t>
            </a:r>
          </a:p>
        </p:txBody>
      </p:sp>
      <p:pic>
        <p:nvPicPr>
          <p:cNvPr id="13" name="Picture 6" descr="E:\fotky,dok\Dokumenty\Projekt 1\Hellowen\15170793-halloween-horrible-grim-reaper-over-arrow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89588"/>
            <a:ext cx="12842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29" descr="mač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73688"/>
            <a:ext cx="11525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5" name="Picture 31" descr="čarode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00663"/>
            <a:ext cx="1441450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7" name="Picture 33" descr="netop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617">
            <a:off x="395288" y="5734050"/>
            <a:ext cx="21590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9" name="Picture 35" descr="9933136-four-cute-ghosts-illustrati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368425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1" name="Picture 37" descr="cat and pumpk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373688"/>
            <a:ext cx="11525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2" name="Picture 38" descr="3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92233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Čo si máš pripraviť na HALLOWEEN ?</a:t>
            </a:r>
            <a:endParaRPr lang="sk-SK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2098675" cy="460375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Tekvic</a:t>
            </a:r>
            <a:r>
              <a:rPr lang="sk-SK" dirty="0" smtClean="0">
                <a:latin typeface="Comic Sans MS)"/>
              </a:rPr>
              <a:t>e</a:t>
            </a:r>
          </a:p>
        </p:txBody>
      </p:sp>
      <p:sp>
        <p:nvSpPr>
          <p:cNvPr id="2" name="Zástupný symbol pro obsah 5"/>
          <p:cNvSpPr>
            <a:spLocks/>
          </p:cNvSpPr>
          <p:nvPr/>
        </p:nvSpPr>
        <p:spPr bwMode="auto">
          <a:xfrm>
            <a:off x="468313" y="3933825"/>
            <a:ext cx="209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b="0">
                <a:solidFill>
                  <a:schemeClr val="tx1"/>
                </a:solidFill>
                <a:latin typeface="Comic Sans MS" pitchFamily="66" charset="0"/>
              </a:rPr>
              <a:t>Kostým</a:t>
            </a:r>
            <a:endParaRPr lang="sk-SK" sz="3200" b="0">
              <a:solidFill>
                <a:schemeClr val="tx1"/>
              </a:solidFill>
            </a:endParaRPr>
          </a:p>
        </p:txBody>
      </p:sp>
      <p:pic>
        <p:nvPicPr>
          <p:cNvPr id="43029" name="Picture 21" descr="pumpki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1584325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1" name="Picture 23" descr="cat and pump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92375"/>
            <a:ext cx="13239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2" name="Picture 24" descr="pumpki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4" name="Picture 26" descr="pumpkin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1" name="Picture 33" descr="pumpkin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148113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2" name="Picture 34" descr="k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865187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3" name="Picture 35" descr="k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08500"/>
            <a:ext cx="137477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4" name="Picture 36" descr="k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10509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5" name="Picture 37" descr="k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1236662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6" name="Picture 38" descr="k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437063"/>
            <a:ext cx="101758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8" name="Picture 40" descr="k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122555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E:\fotky,dok\Dokumenty\Projekt\Veľká noc\4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7858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7933" y="3571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>  </a:t>
            </a:r>
            <a:r>
              <a:rPr lang="sk-SK" b="1" dirty="0" smtClean="0">
                <a:ln w="18000">
                  <a:solidFill>
                    <a:srgbClr val="CC66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Sviatok všetkých svätých</a:t>
            </a:r>
            <a:endParaRPr lang="sk-SK" dirty="0">
              <a:ln w="18000">
                <a:solidFill>
                  <a:srgbClr val="CC6600"/>
                </a:solidFill>
                <a:prstDash val="solid"/>
                <a:miter lim="800000"/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Sviatok Všetkých svätých</a:t>
            </a:r>
            <a:endParaRPr lang="sk-SK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1.novembra </a:t>
            </a:r>
            <a:r>
              <a:rPr lang="sk-SK" dirty="0" smtClean="0">
                <a:latin typeface="Comic Sans MS" pitchFamily="66" charset="0"/>
              </a:rPr>
              <a:t>je Sviatok Všetkých svätých.</a:t>
            </a:r>
          </a:p>
          <a:p>
            <a:pPr>
              <a:buFont typeface="Arial" pitchFamily="34" charset="0"/>
              <a:buNone/>
            </a:pPr>
            <a:r>
              <a:rPr lang="sk-SK" dirty="0" smtClean="0">
                <a:latin typeface="Comic Sans MS" pitchFamily="66" charset="0"/>
              </a:rPr>
              <a:t>    V tento deň si spomíname na všetkých svätých, ktorí zomreli.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mtClean="0">
                <a:latin typeface="Comic Sans MS" pitchFamily="66" charset="0"/>
              </a:rPr>
              <a:t>Pamiatka zosnulých</a:t>
            </a:r>
            <a:endParaRPr lang="sk-SK" smtClean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sk-SK" b="1" smtClean="0">
                <a:latin typeface="Comic Sans MS" pitchFamily="66" charset="0"/>
              </a:rPr>
              <a:t>2. novembra </a:t>
            </a:r>
            <a:r>
              <a:rPr lang="sk-SK" smtClean="0">
                <a:latin typeface="Comic Sans MS" pitchFamily="66" charset="0"/>
              </a:rPr>
              <a:t>je sviatok Pamiatka zosnulých, ľudovo </a:t>
            </a:r>
            <a:r>
              <a:rPr lang="sk-SK" b="1" smtClean="0">
                <a:latin typeface="Comic Sans MS" pitchFamily="66" charset="0"/>
              </a:rPr>
              <a:t>dušičky</a:t>
            </a:r>
            <a:r>
              <a:rPr lang="sk-SK" b="1" i="1" smtClean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sk-SK" b="1" i="1" smtClean="0">
                <a:latin typeface="Comic Sans MS" pitchFamily="66" charset="0"/>
              </a:rPr>
              <a:t>   </a:t>
            </a:r>
            <a:r>
              <a:rPr lang="sk-SK" smtClean="0">
                <a:latin typeface="Comic Sans MS" pitchFamily="66" charset="0"/>
              </a:rPr>
              <a:t>Na Slovensku je zvykom v tento deň navštíviť cintorín, kde sú pochovaní naši blízki. Uctíme si ich kvetmi, vencami a zapálením sviečok ako tichú spomienku na nich.</a:t>
            </a:r>
          </a:p>
          <a:p>
            <a:pPr>
              <a:lnSpc>
                <a:spcPct val="90000"/>
              </a:lnSpc>
            </a:pPr>
            <a:endParaRPr lang="sk-SK" smtClean="0"/>
          </a:p>
        </p:txBody>
      </p:sp>
      <p:pic>
        <p:nvPicPr>
          <p:cNvPr id="58369" name="Picture 1" descr="E:\fotky,dok\Dokumenty\Projekt 1\Všet.svätých\images[6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256"/>
            <a:ext cx="2587416" cy="198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t2.gstatic.com/images?q=tbn:ANd9GcTI1PiXKw77IaZNNiQ22qCfC9PUlbg17GLui3g9Vo-qyjAUtf6WZIis_38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97" y="484166"/>
            <a:ext cx="1695458" cy="148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E:\fotky,dok\Dokumenty\Projekt\Všet.svätých\images[4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9001" y="2065097"/>
            <a:ext cx="1562774" cy="135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E:\fotky,dok\Dokumenty\Projekt\Všet.svätých\images[3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651252"/>
            <a:ext cx="2427943" cy="1366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E:\fotky,dok\Dokumenty\Projekt\Všet.svätých\images[5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1175" y="5165135"/>
            <a:ext cx="1915083" cy="127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2500313" y="1214438"/>
            <a:ext cx="299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800" b="0" dirty="0" err="1" smtClean="0">
                <a:solidFill>
                  <a:schemeClr val="tx1"/>
                </a:solidFill>
                <a:latin typeface="Comic Sans MS" pitchFamily="66" charset="0"/>
              </a:rPr>
              <a:t>Navštevujeme</a:t>
            </a:r>
            <a:r>
              <a:rPr lang="cs-CZ" sz="1800" b="0" dirty="0" smtClean="0">
                <a:solidFill>
                  <a:schemeClr val="tx1"/>
                </a:solidFill>
                <a:latin typeface="Comic Sans MS" pitchFamily="66" charset="0"/>
              </a:rPr>
              <a:t> cintoríny </a:t>
            </a:r>
            <a:endParaRPr lang="sk-SK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4643438" y="4286250"/>
            <a:ext cx="2592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Comic Sans MS" pitchFamily="66" charset="0"/>
              </a:rPr>
              <a:t>Vyzdobujeme  hroby </a:t>
            </a:r>
            <a:endParaRPr lang="sk-SK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3571875" y="2786063"/>
            <a:ext cx="191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 dirty="0" err="1" smtClean="0">
                <a:solidFill>
                  <a:schemeClr val="tx1"/>
                </a:solidFill>
                <a:latin typeface="Comic Sans MS" pitchFamily="66" charset="0"/>
              </a:rPr>
              <a:t>Pálime</a:t>
            </a:r>
            <a:r>
              <a:rPr lang="cs-CZ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omic Sans MS" pitchFamily="66" charset="0"/>
              </a:rPr>
              <a:t>sviečky</a:t>
            </a:r>
            <a:r>
              <a:rPr lang="cs-CZ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sk-SK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5214938" y="6000750"/>
            <a:ext cx="2957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Comic Sans MS" pitchFamily="66" charset="0"/>
              </a:rPr>
              <a:t>Modlíme </a:t>
            </a:r>
            <a:r>
              <a:rPr lang="cs-CZ" sz="1800" b="0" dirty="0" err="1" smtClean="0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cs-CZ" sz="18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Comic Sans MS" pitchFamily="66" charset="0"/>
              </a:rPr>
              <a:t>za </a:t>
            </a:r>
            <a:r>
              <a:rPr lang="cs-CZ" sz="1800" b="0" dirty="0" err="1">
                <a:solidFill>
                  <a:schemeClr val="tx1"/>
                </a:solidFill>
                <a:latin typeface="Comic Sans MS" pitchFamily="66" charset="0"/>
              </a:rPr>
              <a:t>zomrelých</a:t>
            </a:r>
            <a:endParaRPr lang="sk-SK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 idx="4294967295"/>
          </p:nvPr>
        </p:nvSpPr>
        <p:spPr>
          <a:xfrm>
            <a:off x="-216084" y="274141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400" dirty="0" smtClean="0">
                <a:latin typeface="Comic Sans MS" pitchFamily="66" charset="0"/>
              </a:rPr>
              <a:t>                             </a:t>
            </a:r>
            <a:r>
              <a:rPr lang="sk-SK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C0C2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Ako trávime tieto sviatky?</a:t>
            </a:r>
            <a:endParaRPr lang="sk-SK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C0C2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2285984" y="277813"/>
            <a:ext cx="4143404" cy="1139825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  <a:latin typeface="Comic Sans MS" pitchFamily="66" charset="0"/>
              </a:rPr>
              <a:t>   MIKULÁŠ</a:t>
            </a:r>
            <a:endParaRPr lang="sk-S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205038"/>
            <a:ext cx="3857625" cy="41306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sk-SK" sz="2400" dirty="0" smtClean="0">
                <a:latin typeface="Comic Sans MS" pitchFamily="66" charset="0"/>
              </a:rPr>
              <a:t>   6. december je sviatok svätého  Mikuláša. V tento deň chodí Mikuláš spolu s anjelom a čertom a obdarúva deti sladkosťami. Svätý Mikuláš- biskup žil v 4. storočí.          Po svojom otcovi zdedil veľký majetok, ktorý rozdal chudobným</a:t>
            </a:r>
            <a:r>
              <a:rPr lang="sk-SK" sz="2400" dirty="0" smtClean="0">
                <a:latin typeface="Comic Sans MS)"/>
              </a:rPr>
              <a:t>. </a:t>
            </a:r>
          </a:p>
        </p:txBody>
      </p:sp>
      <p:pic>
        <p:nvPicPr>
          <p:cNvPr id="17410" name="Picture 2" descr="E:\fotky,dok\Dokumenty\Projekt\Mikuláš\mikulas-a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928813"/>
            <a:ext cx="44958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E:\fotky,dok\Dokumenty\Projekt\Veľká noc\17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17145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E:\fotky,dok\Dokumenty\Projekt\Veľká noc\1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3733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1139825"/>
          </a:xfrm>
        </p:spPr>
        <p:txBody>
          <a:bodyPr/>
          <a:lstStyle/>
          <a:p>
            <a:r>
              <a:rPr lang="sk-SK" smtClean="0">
                <a:latin typeface="Comic Sans MS" pitchFamily="66" charset="0"/>
              </a:rPr>
              <a:t>Vianoce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2060575"/>
            <a:ext cx="4071937" cy="4273550"/>
          </a:xfrm>
        </p:spPr>
        <p:txBody>
          <a:bodyPr/>
          <a:lstStyle/>
          <a:p>
            <a:r>
              <a:rPr lang="sk-SK" sz="2400" smtClean="0">
                <a:latin typeface="Comic Sans MS" pitchFamily="66" charset="0"/>
              </a:rPr>
              <a:t>Vianoce sú najkrajším sviatkom v roku. V každom dome  svieti vianočný stromček. Okrem neho nesmie chýbať ani vianočný kapor. Atmosféru dotvárajú vianočné koledy. Na stole rozvoniavajú sviatočné koláče, oblátky a med</a:t>
            </a:r>
            <a:r>
              <a:rPr lang="sk-SK" sz="2400" smtClean="0"/>
              <a:t>.</a:t>
            </a:r>
          </a:p>
        </p:txBody>
      </p:sp>
      <p:pic>
        <p:nvPicPr>
          <p:cNvPr id="18437" name="Picture 5" descr="E:\fotky,dok\Dokumenty\Projekt\Vianoce\strom14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13301" y="2065330"/>
            <a:ext cx="3786188" cy="284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E:\fotky,dok\Dokumenty\Projekt\Vianoce\hvezdy-a1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134">
            <a:off x="6659563" y="476250"/>
            <a:ext cx="18319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E:\fotky,dok\Dokumenty\Projekt\Veľká noc\1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832">
            <a:off x="4211638" y="4941888"/>
            <a:ext cx="10715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E:\fotky,dok\Dokumenty\Projekt\Veľká noc\37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http://www.beruska8.cz/vanocnihejbaci/hvezdicky2/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185">
            <a:off x="4284663" y="115888"/>
            <a:ext cx="857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fotky,dok\Dokumenty\Projekt\Vianoce\strom-a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000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E:\fotky,dok\Dokumenty\Projekt\Vianoce\krajina-a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64" y="1273162"/>
            <a:ext cx="2591988" cy="200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E:\fotky,dok\Dokumenty\Projekt\Vianoce\vanocni_cukrovi_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171" y="3937003"/>
            <a:ext cx="2102195" cy="161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E:\fotky,dok\Dokumenty\Projekt\Vianoce\advent5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0618" y="4225934"/>
            <a:ext cx="1948879" cy="157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E:\fotky,dok\Dokumenty\Projekt\Vianoce\betlem6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489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E:\fotky,dok\Dokumenty\Projekt\Vianoce\darek-a2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26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3143250" y="642938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2800" b="0">
                <a:solidFill>
                  <a:srgbClr val="FFFF00"/>
                </a:solidFill>
                <a:latin typeface="Comic Sans MS" pitchFamily="66" charset="0"/>
              </a:rPr>
              <a:t>Tradície   Vianoc</a:t>
            </a:r>
            <a:endParaRPr lang="sk-SK" sz="2800" b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3708400" y="5876925"/>
            <a:ext cx="214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>
                <a:solidFill>
                  <a:schemeClr val="tx1"/>
                </a:solidFill>
                <a:latin typeface="Comic Sans MS" pitchFamily="66" charset="0"/>
              </a:rPr>
              <a:t>adventný veniec</a:t>
            </a:r>
            <a:endParaRPr lang="sk-SK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285750" y="3000375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zdobenie  vianočného </a:t>
            </a:r>
          </a:p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       stromčeka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0" y="0"/>
            <a:ext cx="785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None/>
            </a:pPr>
            <a:r>
              <a:rPr lang="sk-SK" sz="900" b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                                     </a:t>
            </a:r>
            <a:endParaRPr lang="sk-SK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6084888" y="148431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príprava  darčekov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827088" y="5734050"/>
            <a:ext cx="192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vianočné pečivo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469" name="Picture 13" descr="E:\fotky,dok\Dokumenty\Projekt\Zima\CAB5RAZACACHKSDQCAUG1YT0CA9YJQBJCAMEBV4NCA4EHYSSCAX7NJVOCAWV4RNKCAXJTOA9CA7DSNIGCA8B5PMQCABXKGV3CAADIYQ9CAYEICV9CA0ETY5WCANW25T1CAQ263Y1CACRUQ4WCA14AE8KCAV8WFR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69078" y="4154492"/>
            <a:ext cx="1902896" cy="1433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6286500" y="5786438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rozdávanie darčekov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3419475" y="3500438"/>
            <a:ext cx="2357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čakanie na Ježiška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6858000" y="357187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1800" b="0">
                <a:solidFill>
                  <a:schemeClr val="tx1"/>
                </a:solidFill>
                <a:latin typeface="Comic Sans MS" pitchFamily="66" charset="0"/>
              </a:rPr>
              <a:t>Betlehem</a:t>
            </a:r>
            <a:endParaRPr lang="sk-SK" sz="1800" b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Motív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579</Words>
  <Application>Microsoft Office PowerPoint</Application>
  <PresentationFormat>Prezentácia na obrazovke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Motív Office</vt:lpstr>
      <vt:lpstr>Motiv sady Office</vt:lpstr>
      <vt:lpstr>1_Motiv sady Office</vt:lpstr>
      <vt:lpstr>Prezentace</vt:lpstr>
      <vt:lpstr>Prezentácia programu PowerPoint</vt:lpstr>
      <vt:lpstr>Prezentácia programu PowerPoint</vt:lpstr>
      <vt:lpstr>Prezentácia programu PowerPoint</vt:lpstr>
      <vt:lpstr>Čo si máš pripraviť na HALLOWEEN ?</vt:lpstr>
      <vt:lpstr>  Sviatok všetkých svätých</vt:lpstr>
      <vt:lpstr>                             Ako trávime tieto sviatky?</vt:lpstr>
      <vt:lpstr>   MIKULÁŠ</vt:lpstr>
      <vt:lpstr>Vianoce</vt:lpstr>
      <vt:lpstr>Prezentácia programu PowerPoint</vt:lpstr>
      <vt:lpstr>Prezentácia programu PowerPoint</vt:lpstr>
      <vt:lpstr>              FAŠIANGY     </vt:lpstr>
      <vt:lpstr> VEĽKÁ  NOC</vt:lpstr>
      <vt:lpstr>Prezentácia programu PowerPoint</vt:lpstr>
      <vt:lpstr>Prezentácia programu PowerPoint</vt:lpstr>
      <vt:lpstr>Prezentácia programu PowerPoint</vt:lpstr>
      <vt:lpstr>DEŇ  DETÍ</vt:lpstr>
      <vt:lpstr>Ako tento sviatok deti oslavujú?</vt:lpstr>
      <vt:lpstr> 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136</cp:revision>
  <dcterms:created xsi:type="dcterms:W3CDTF">2010-04-05T10:16:01Z</dcterms:created>
  <dcterms:modified xsi:type="dcterms:W3CDTF">2014-04-03T17:40:13Z</dcterms:modified>
</cp:coreProperties>
</file>