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handoutMasterIdLst>
    <p:handoutMasterId r:id="rId16"/>
  </p:handoutMasterIdLst>
  <p:sldIdLst>
    <p:sldId id="278" r:id="rId3"/>
    <p:sldId id="271" r:id="rId4"/>
    <p:sldId id="272" r:id="rId5"/>
    <p:sldId id="273" r:id="rId6"/>
    <p:sldId id="274" r:id="rId7"/>
    <p:sldId id="264" r:id="rId8"/>
    <p:sldId id="265" r:id="rId9"/>
    <p:sldId id="275" r:id="rId10"/>
    <p:sldId id="267" r:id="rId11"/>
    <p:sldId id="268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CC00"/>
    <a:srgbClr val="FFFF66"/>
    <a:srgbClr val="FF0000"/>
    <a:srgbClr val="FFFFCC"/>
    <a:srgbClr val="00FF00"/>
    <a:srgbClr val="66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CA4BE8-18A5-463A-A7CC-6320D650416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5EE8EF-D07B-4FAE-80BA-3014BFD781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91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E0A6-B89F-4624-8AA5-6EC5BA9C5A5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4D98-93BE-4D14-A87B-19E69C3D3E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C8D7-1C9F-4EC5-A826-798DA1F13C8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F40B-A136-4D94-AE29-3A711DF904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4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5CFB-32DC-4B51-9D34-BCF3BA64D9A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23C4-F58C-407F-9BD2-666813E3E4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8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F30-4C66-415B-9108-ECF5EA43FA9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C926-AE62-4A5D-8EA6-8BA9492245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4B6D-ECE8-4928-ACE5-F11BAB668C2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542A-C388-42AF-816D-1999B92F2E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E8C5-04E7-4A35-98F8-C22A47F45AB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E795-072F-4341-A2EB-D8497632D2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6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CFB-451C-4FA2-9BCB-6B88557CF13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82F0-CEE8-4115-9C67-19E4254B33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0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5221-7AE3-47F5-B395-C1FF13A84EB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AB88-114B-425C-81EA-3C0B35B124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4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C759-026F-463F-8E57-CE28920A41A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84DD-96F5-482B-B025-D9C654701E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4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D3D2-21E8-4285-A429-C3A35EC4F79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8280-2D82-46DC-ACA3-64F7510B2F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5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3CEF-12BF-45F5-8307-6F9732E0314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86C2-A73E-40E0-ADAE-12C7E70264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68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7D2E-5A9C-441A-AB6C-BCD0840444C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9B30-ED2E-45E6-BBF9-04584B628A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6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B08-1C96-46DB-B58B-D7435315FCB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DE10-526E-4959-B8D2-A786B08C1A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6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DF0B-B121-4D57-B0DC-B58CC3385A8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7A7B-DE0E-44C4-A33B-F60889E93D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3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AE9B-A7D7-4B44-952A-FABDA74A2DE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9F75-1579-4B77-B0B4-8B5CB0047D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1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C93F-ABBD-4C8C-9936-E5445E971A12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6258-F994-4542-ACB8-FDAC772B59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05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B899-53EE-4408-BE8E-1FBBC67FA9D2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59BB-8939-4D8A-844F-9197F27859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7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7B6C-14F9-4C70-9F37-4664F3D9B2C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DB35-7E71-48CA-8DA6-6760813A0C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1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4539-81C2-4432-A428-B21A2227D43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0851-1D6C-4086-BB30-8C9591EA9F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9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5759-EF30-4CD8-B5AC-3529D3C04422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3890-F4DA-4EE5-97A7-B8C224A376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31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8C6E-D350-491D-9CC3-F2C4756681C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DDEA-3237-4E7F-9E90-F4BB22F1A8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0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0D2C-1AA6-46B0-A202-BB7B6FE0A05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3A5F-8CB1-49CB-8B4B-F9E7B751AA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6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96E7-8736-4BE1-98E4-94D806A04D17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C9BA-BDAF-46F5-929D-1AE7B35DA1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8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1D73-9F87-4265-9873-D1092690E7E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D636-D87F-4C9B-BE25-2BC0A6B054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29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BA851F-3BCB-4069-920C-1BF5BED64D0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44FF22-B375-4F6D-AB16-22ECE2BA21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FADDC1FD-16A4-493E-819C-D31A121EB7E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C6324F3-C6ED-4030-8C83-61F51595F5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sz="2400" b="1" smtClean="0">
                <a:solidFill>
                  <a:srgbClr val="FF0066"/>
                </a:solidFill>
              </a:rPr>
              <a:t>Semafor nám vždy svojou farbou hovorí, čo máme spraviť. Priraď farbu semafora k jeho pokynu.</a:t>
            </a:r>
          </a:p>
        </p:txBody>
      </p:sp>
      <p:pic>
        <p:nvPicPr>
          <p:cNvPr id="50182" name="Picture 6" descr="Semaphore : Vector illustration of single isolated red traffic light icon Vektor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clrChange>
              <a:clrFrom>
                <a:srgbClr val="F6FFF8"/>
              </a:clrFrom>
              <a:clrTo>
                <a:srgbClr val="F6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1600200" cy="1600200"/>
          </a:xfrm>
        </p:spPr>
      </p:pic>
      <p:pic>
        <p:nvPicPr>
          <p:cNvPr id="50183" name="Picture 7" descr="Semaphore : Vector illustration of single isolated yellow light icon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emaphore : Vector illustration of single isolated green traffic light icon Vek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292725" y="3573463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4000" b="1"/>
              <a:t>Stoj!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219700" y="1916113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4000" b="1"/>
              <a:t>Môžeš prejsť!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127625" y="5194300"/>
            <a:ext cx="3195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4000" b="1"/>
              <a:t>Pripraviť sa!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1979613" y="2276475"/>
            <a:ext cx="3168650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051050" y="2276475"/>
            <a:ext cx="295275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2124075" y="5589588"/>
            <a:ext cx="2952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5" grpId="0"/>
      <p:bldP spid="50186" grpId="0"/>
      <p:bldP spid="50187" grpId="0"/>
      <p:bldP spid="50189" grpId="0" animBg="1"/>
      <p:bldP spid="50190" grpId="0" animBg="1"/>
      <p:bldP spid="501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1143000"/>
          </a:xfrm>
        </p:spPr>
        <p:txBody>
          <a:bodyPr/>
          <a:lstStyle/>
          <a:p>
            <a:pPr algn="l" eaLnBrk="1" hangingPunct="1"/>
            <a:r>
              <a:rPr lang="sk-SK" sz="3200" smtClean="0">
                <a:solidFill>
                  <a:srgbClr val="FF0066"/>
                </a:solidFill>
              </a:rPr>
              <a:t>Semafory sa nám pomiešali. Vieš nájsť chybu? Ako to má byť správne?</a:t>
            </a:r>
          </a:p>
        </p:txBody>
      </p:sp>
      <p:pic>
        <p:nvPicPr>
          <p:cNvPr id="52229" name="Picture 5" descr="Semaphore : semaphore of pedestrians over sky background.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Semaphore : Colorful abstract city art Ve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8813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Semaphore : semaphore with lights over sky background. vecto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943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Pedestrian Crossing : illustration of family waiting for crossing road Vek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25923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2700338" y="2492375"/>
            <a:ext cx="2376487" cy="360363"/>
          </a:xfrm>
          <a:prstGeom prst="rightArrow">
            <a:avLst>
              <a:gd name="adj1" fmla="val 50000"/>
              <a:gd name="adj2" fmla="val 16486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2843213" y="4868863"/>
            <a:ext cx="2376487" cy="288925"/>
          </a:xfrm>
          <a:prstGeom prst="rightArrow">
            <a:avLst>
              <a:gd name="adj1" fmla="val 50000"/>
              <a:gd name="adj2" fmla="val 20563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0" dur="3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2" dur="3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40" grpId="0" animBg="1"/>
      <p:bldP spid="522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8" name="Rectangle 306"/>
          <p:cNvSpPr>
            <a:spLocks noGrp="1" noChangeArrowheads="1"/>
          </p:cNvSpPr>
          <p:nvPr>
            <p:ph type="title"/>
          </p:nvPr>
        </p:nvSpPr>
        <p:spPr>
          <a:xfrm>
            <a:off x="2555875" y="333375"/>
            <a:ext cx="3816350" cy="504825"/>
          </a:xfrm>
        </p:spPr>
        <p:txBody>
          <a:bodyPr/>
          <a:lstStyle/>
          <a:p>
            <a:pPr eaLnBrk="1" hangingPunct="1"/>
            <a:r>
              <a:rPr lang="sk-SK" sz="2400" b="1" smtClean="0">
                <a:solidFill>
                  <a:srgbClr val="FF0000"/>
                </a:solidFill>
              </a:rPr>
              <a:t>Vyplň tajničku. Čo je to? </a:t>
            </a:r>
          </a:p>
        </p:txBody>
      </p:sp>
      <p:graphicFrame>
        <p:nvGraphicFramePr>
          <p:cNvPr id="13438" name="Group 126"/>
          <p:cNvGraphicFramePr>
            <a:graphicFrameLocks noGrp="1"/>
          </p:cNvGraphicFramePr>
          <p:nvPr>
            <p:ph idx="1"/>
          </p:nvPr>
        </p:nvGraphicFramePr>
        <p:xfrm>
          <a:off x="900113" y="1268413"/>
          <a:ext cx="7283450" cy="3989391"/>
        </p:xfrm>
        <a:graphic>
          <a:graphicData uri="http://schemas.openxmlformats.org/drawingml/2006/table">
            <a:tbl>
              <a:tblPr/>
              <a:tblGrid>
                <a:gridCol w="725487"/>
                <a:gridCol w="727075"/>
                <a:gridCol w="725488"/>
                <a:gridCol w="727075"/>
                <a:gridCol w="725487"/>
                <a:gridCol w="727075"/>
                <a:gridCol w="725488"/>
                <a:gridCol w="727075"/>
                <a:gridCol w="747712"/>
                <a:gridCol w="725488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9" name="Text Box 308"/>
          <p:cNvSpPr txBox="1">
            <a:spLocks noChangeArrowheads="1"/>
          </p:cNvSpPr>
          <p:nvPr/>
        </p:nvSpPr>
        <p:spPr bwMode="auto">
          <a:xfrm>
            <a:off x="1763713" y="13414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1.</a:t>
            </a:r>
          </a:p>
        </p:txBody>
      </p:sp>
      <p:sp>
        <p:nvSpPr>
          <p:cNvPr id="54582" name="Text Box 310"/>
          <p:cNvSpPr txBox="1">
            <a:spLocks noChangeArrowheads="1"/>
          </p:cNvSpPr>
          <p:nvPr/>
        </p:nvSpPr>
        <p:spPr bwMode="auto">
          <a:xfrm>
            <a:off x="1763713" y="191611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2.</a:t>
            </a:r>
          </a:p>
        </p:txBody>
      </p:sp>
      <p:sp>
        <p:nvSpPr>
          <p:cNvPr id="54583" name="Text Box 311"/>
          <p:cNvSpPr txBox="1">
            <a:spLocks noChangeArrowheads="1"/>
          </p:cNvSpPr>
          <p:nvPr/>
        </p:nvSpPr>
        <p:spPr bwMode="auto">
          <a:xfrm>
            <a:off x="3276600" y="249237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3</a:t>
            </a:r>
            <a:r>
              <a:rPr lang="sk-SK"/>
              <a:t>.</a:t>
            </a:r>
          </a:p>
        </p:txBody>
      </p:sp>
      <p:sp>
        <p:nvSpPr>
          <p:cNvPr id="54584" name="Text Box 312"/>
          <p:cNvSpPr txBox="1">
            <a:spLocks noChangeArrowheads="1"/>
          </p:cNvSpPr>
          <p:nvPr/>
        </p:nvSpPr>
        <p:spPr bwMode="auto">
          <a:xfrm>
            <a:off x="3276600" y="29972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4.</a:t>
            </a:r>
          </a:p>
        </p:txBody>
      </p:sp>
      <p:sp>
        <p:nvSpPr>
          <p:cNvPr id="54585" name="Text Box 313"/>
          <p:cNvSpPr txBox="1">
            <a:spLocks noChangeArrowheads="1"/>
          </p:cNvSpPr>
          <p:nvPr/>
        </p:nvSpPr>
        <p:spPr bwMode="auto">
          <a:xfrm>
            <a:off x="1835150" y="3644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5</a:t>
            </a:r>
            <a:r>
              <a:rPr lang="sk-SK"/>
              <a:t>.</a:t>
            </a:r>
          </a:p>
        </p:txBody>
      </p:sp>
      <p:sp>
        <p:nvSpPr>
          <p:cNvPr id="54586" name="Text Box 314"/>
          <p:cNvSpPr txBox="1">
            <a:spLocks noChangeArrowheads="1"/>
          </p:cNvSpPr>
          <p:nvPr/>
        </p:nvSpPr>
        <p:spPr bwMode="auto">
          <a:xfrm>
            <a:off x="2555875" y="422116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6.</a:t>
            </a:r>
          </a:p>
        </p:txBody>
      </p:sp>
      <p:sp>
        <p:nvSpPr>
          <p:cNvPr id="13415" name="Text Box 315"/>
          <p:cNvSpPr txBox="1">
            <a:spLocks noChangeArrowheads="1"/>
          </p:cNvSpPr>
          <p:nvPr/>
        </p:nvSpPr>
        <p:spPr bwMode="auto">
          <a:xfrm>
            <a:off x="395288" y="47974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7</a:t>
            </a:r>
            <a:r>
              <a:rPr lang="sk-SK"/>
              <a:t>.</a:t>
            </a:r>
          </a:p>
        </p:txBody>
      </p:sp>
      <p:sp>
        <p:nvSpPr>
          <p:cNvPr id="54589" name="Text Box 317"/>
          <p:cNvSpPr txBox="1">
            <a:spLocks noChangeArrowheads="1"/>
          </p:cNvSpPr>
          <p:nvPr/>
        </p:nvSpPr>
        <p:spPr bwMode="auto">
          <a:xfrm>
            <a:off x="7667625" y="2565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1.</a:t>
            </a:r>
          </a:p>
        </p:txBody>
      </p:sp>
      <p:sp>
        <p:nvSpPr>
          <p:cNvPr id="54592" name="Text Box 320"/>
          <p:cNvSpPr txBox="1">
            <a:spLocks noChangeArrowheads="1"/>
          </p:cNvSpPr>
          <p:nvPr/>
        </p:nvSpPr>
        <p:spPr bwMode="auto">
          <a:xfrm>
            <a:off x="6804025" y="3644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2.</a:t>
            </a:r>
          </a:p>
        </p:txBody>
      </p:sp>
      <p:sp>
        <p:nvSpPr>
          <p:cNvPr id="54595" name="Text Box 323"/>
          <p:cNvSpPr txBox="1">
            <a:spLocks noChangeArrowheads="1"/>
          </p:cNvSpPr>
          <p:nvPr/>
        </p:nvSpPr>
        <p:spPr bwMode="auto">
          <a:xfrm>
            <a:off x="6588125" y="45085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4.</a:t>
            </a:r>
          </a:p>
        </p:txBody>
      </p:sp>
      <p:sp>
        <p:nvSpPr>
          <p:cNvPr id="54599" name="Text Box 327"/>
          <p:cNvSpPr txBox="1">
            <a:spLocks noChangeArrowheads="1"/>
          </p:cNvSpPr>
          <p:nvPr/>
        </p:nvSpPr>
        <p:spPr bwMode="auto">
          <a:xfrm>
            <a:off x="395288" y="59499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5.</a:t>
            </a:r>
          </a:p>
        </p:txBody>
      </p:sp>
      <p:sp>
        <p:nvSpPr>
          <p:cNvPr id="13426" name="Text Box 330"/>
          <p:cNvSpPr txBox="1">
            <a:spLocks noChangeArrowheads="1"/>
          </p:cNvSpPr>
          <p:nvPr/>
        </p:nvSpPr>
        <p:spPr bwMode="auto">
          <a:xfrm>
            <a:off x="3203575" y="5949950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6.</a:t>
            </a:r>
          </a:p>
        </p:txBody>
      </p:sp>
      <p:pic>
        <p:nvPicPr>
          <p:cNvPr id="54604" name="Picture 332" descr="Motorbike : Cartoon motocykly Vek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4512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05" name="Text Box 333"/>
          <p:cNvSpPr txBox="1">
            <a:spLocks noChangeArrowheads="1"/>
          </p:cNvSpPr>
          <p:nvPr/>
        </p:nvSpPr>
        <p:spPr bwMode="auto">
          <a:xfrm>
            <a:off x="5724525" y="58769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7.</a:t>
            </a:r>
          </a:p>
        </p:txBody>
      </p:sp>
      <p:sp>
        <p:nvSpPr>
          <p:cNvPr id="54609" name="Text Box 337"/>
          <p:cNvSpPr txBox="1">
            <a:spLocks noChangeArrowheads="1"/>
          </p:cNvSpPr>
          <p:nvPr/>
        </p:nvSpPr>
        <p:spPr bwMode="auto">
          <a:xfrm>
            <a:off x="6711950" y="9286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3.</a:t>
            </a:r>
          </a:p>
        </p:txBody>
      </p:sp>
      <p:pic>
        <p:nvPicPr>
          <p:cNvPr id="13439" name="Picture 127" descr="9450201-wooden-bridge-bridge-with-wooden-decking-and-rail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1" name="Picture 129" descr="13556958-curved-road-v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512888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3" name="Picture 131" descr="7098988-galleon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00663"/>
            <a:ext cx="965200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4" name="Picture 132" descr="8125235-cartoon-plane-se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00438"/>
            <a:ext cx="1609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" name="Picture 133" descr="11657848-red-sport-car-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8002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6" name="Picture 134" descr="13451925-senior-couple-happy-driving-cute-old-green-ca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73688"/>
            <a:ext cx="1368425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98" name="Line 326"/>
          <p:cNvSpPr>
            <a:spLocks noChangeShapeType="1"/>
          </p:cNvSpPr>
          <p:nvPr/>
        </p:nvSpPr>
        <p:spPr bwMode="auto">
          <a:xfrm flipH="1">
            <a:off x="1979613" y="5373688"/>
            <a:ext cx="649287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8" grpId="0" autoUpdateAnimBg="0"/>
      <p:bldP spid="13409" grpId="0"/>
      <p:bldP spid="54582" grpId="0"/>
      <p:bldP spid="54583" grpId="0"/>
      <p:bldP spid="54584" grpId="0"/>
      <p:bldP spid="54585" grpId="0"/>
      <p:bldP spid="54586" grpId="0"/>
      <p:bldP spid="13415" grpId="0"/>
      <p:bldP spid="54589" grpId="0"/>
      <p:bldP spid="54592" grpId="0"/>
      <p:bldP spid="54595" grpId="0"/>
      <p:bldP spid="54599" grpId="0"/>
      <p:bldP spid="13426" grpId="0"/>
      <p:bldP spid="54605" grpId="0"/>
      <p:bldP spid="54609" grpId="0"/>
      <p:bldP spid="545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Vector illustration of empty city street Reklamní fotografie - 8859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1581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3708400" y="2708275"/>
            <a:ext cx="4535488" cy="2520950"/>
          </a:xfrm>
          <a:prstGeom prst="wedgeEllipseCallout">
            <a:avLst>
              <a:gd name="adj1" fmla="val -53222"/>
              <a:gd name="adj2" fmla="val -590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4211638" y="3429000"/>
            <a:ext cx="3275012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7931"/>
              </a:avLst>
            </a:prstTxWarp>
          </a:bodyPr>
          <a:lstStyle/>
          <a:p>
            <a:pPr algn="ctr"/>
            <a:r>
              <a:rPr lang="sk-SK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ŠŤASTNÝ PRECHOD </a:t>
            </a:r>
          </a:p>
          <a:p>
            <a:pPr algn="ctr"/>
            <a:r>
              <a:rPr lang="sk-SK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CEZ CESTU!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  <p:bldP spid="143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900113" y="1844675"/>
            <a:ext cx="4391025" cy="2879725"/>
          </a:xfrm>
          <a:prstGeom prst="flowChartPredefined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476375" y="2565400"/>
            <a:ext cx="3240088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SEMAFOR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Way : vector siln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08050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a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223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a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0563" y="2060575"/>
            <a:ext cx="15128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2" descr="Semaphore : Traffic light. Semaphore. Carto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23034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WordArt 25"/>
          <p:cNvSpPr>
            <a:spLocks noChangeArrowheads="1" noChangeShapeType="1" noTextEdit="1"/>
          </p:cNvSpPr>
          <p:nvPr/>
        </p:nvSpPr>
        <p:spPr bwMode="auto">
          <a:xfrm>
            <a:off x="2195513" y="4724400"/>
            <a:ext cx="30241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SEMAFOR</a:t>
            </a:r>
          </a:p>
        </p:txBody>
      </p:sp>
      <p:pic>
        <p:nvPicPr>
          <p:cNvPr id="43017" name="Picture 9" descr="Excavator : Cartoon bulldozer moving money with worker driver. Vector illustration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1223962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7127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V jednom malom mestečku, kde po</a:t>
            </a:r>
            <a:r>
              <a:rPr lang="sk-SK"/>
              <a:t> 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23850" y="2276475"/>
            <a:ext cx="2484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jazdilo veľa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211638" y="2205038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,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084888" y="2205038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,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23850" y="3357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a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339975" y="3357563"/>
            <a:ext cx="6323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pribudol nový cestný kamarát: 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51050" y="3357563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latin typeface="Comic Sans MS" pitchFamily="66" charset="0"/>
              </a:rPr>
              <a:t>,</a:t>
            </a:r>
          </a:p>
        </p:txBody>
      </p:sp>
      <p:pic>
        <p:nvPicPr>
          <p:cNvPr id="43027" name="Picture 19" descr="motork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1368425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931150" cy="1584325"/>
          </a:xfrm>
        </p:spPr>
        <p:txBody>
          <a:bodyPr/>
          <a:lstStyle/>
          <a:p>
            <a:pPr algn="l" eaLnBrk="1" hangingPunct="1"/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1727200" y="188913"/>
            <a:ext cx="7416800" cy="2625725"/>
          </a:xfrm>
          <a:prstGeom prst="wedgeRoundRectCallout">
            <a:avLst>
              <a:gd name="adj1" fmla="val -52611"/>
              <a:gd name="adj2" fmla="val 5737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k-SK">
                <a:solidFill>
                  <a:schemeClr val="tx2"/>
                </a:solidFill>
              </a:rPr>
              <a:t>     </a:t>
            </a:r>
            <a:endParaRPr lang="sk-SK" sz="3200">
              <a:latin typeface="Berlin Sans FB Demi" pitchFamily="34" charset="0"/>
            </a:endParaRPr>
          </a:p>
          <a:p>
            <a:pPr algn="ctr"/>
            <a:endParaRPr lang="sk-SK" sz="3200">
              <a:solidFill>
                <a:schemeClr val="tx2"/>
              </a:solidFill>
              <a:latin typeface="Berlin Sans FB Demi" pitchFamily="34" charset="0"/>
            </a:endParaRPr>
          </a:p>
        </p:txBody>
      </p:sp>
      <p:pic>
        <p:nvPicPr>
          <p:cNvPr id="36877" name="Picture 13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5888"/>
            <a:ext cx="874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9" descr="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18748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 descr="illustration of family waiting for crossing road Reklamní fotografie - 14347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38100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9" descr="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81525"/>
            <a:ext cx="4191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051050" y="620713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Semafor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356100" y="620713"/>
            <a:ext cx="364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je pomocník, ktorý nám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051050" y="1341438"/>
            <a:ext cx="673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umožňuje bezpečný prechod na druhú stranu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051050" y="1989138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Comic Sans MS" pitchFamily="66" charset="0"/>
              </a:rPr>
              <a:t>cesty.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68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build="allAtOnce" animBg="1"/>
      <p:bldP spid="44041" grpId="0"/>
      <p:bldP spid="44042" grpId="0"/>
      <p:bldP spid="44043" grpId="0"/>
      <p:bldP spid="440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31"/>
          <p:cNvPicPr>
            <a:picLocks noGrp="1" noChangeAspect="1" noChangeArrowheads="1" noCrop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765175"/>
            <a:ext cx="1655763" cy="3816350"/>
          </a:xfrm>
          <a:noFill/>
        </p:spPr>
      </p:pic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258888" y="404813"/>
            <a:ext cx="7632700" cy="1800225"/>
          </a:xfrm>
          <a:prstGeom prst="flowChartPunchedTap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k-SK" sz="2400">
              <a:solidFill>
                <a:schemeClr val="tx2"/>
              </a:solidFill>
              <a:latin typeface="Berlin Sans FB Demi" pitchFamily="34" charset="0"/>
            </a:endParaRPr>
          </a:p>
        </p:txBody>
      </p:sp>
      <p:pic>
        <p:nvPicPr>
          <p:cNvPr id="39950" name="Picture 14" descr="Zelené světlo Reklamní fotografie - 138757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 descr="traffic light Reklamní fotografie - 70563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3457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WordArt 21" descr="Bílý mramor"/>
          <p:cNvSpPr>
            <a:spLocks noChangeArrowheads="1" noChangeShapeType="1" noTextEdit="1"/>
          </p:cNvSpPr>
          <p:nvPr/>
        </p:nvSpPr>
        <p:spPr bwMode="auto">
          <a:xfrm>
            <a:off x="827088" y="6092825"/>
            <a:ext cx="37211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sk-SK" sz="24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Semafor pre chodcov</a:t>
            </a:r>
          </a:p>
        </p:txBody>
      </p:sp>
      <p:sp>
        <p:nvSpPr>
          <p:cNvPr id="39958" name="WordArt 22" descr="Bílý mramor"/>
          <p:cNvSpPr>
            <a:spLocks noChangeArrowheads="1" noChangeShapeType="1" noTextEdit="1"/>
          </p:cNvSpPr>
          <p:nvPr/>
        </p:nvSpPr>
        <p:spPr bwMode="auto">
          <a:xfrm>
            <a:off x="5003800" y="6092825"/>
            <a:ext cx="3744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sk-SK" sz="24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Semafor pre vodičov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692275" y="908050"/>
            <a:ext cx="684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latin typeface="Comic Sans MS" pitchFamily="66" charset="0"/>
              </a:rPr>
              <a:t>Kamaráti moji, pozorne si prezrite tieto dva obrázky.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692275" y="1412875"/>
            <a:ext cx="564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latin typeface="Comic Sans MS" pitchFamily="66" charset="0"/>
              </a:rPr>
              <a:t>Viete mi povedať aký je medzi nimi rozdiel?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allAtOnce" animBg="1"/>
      <p:bldP spid="39957" grpId="0" animBg="1"/>
      <p:bldP spid="39958" grpId="0" animBg="1"/>
      <p:bldP spid="45066" grpId="0"/>
      <p:bldP spid="450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106738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Semafor sa múdro tvári,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>
                <a:solidFill>
                  <a:srgbClr val="FF0000"/>
                </a:solidFill>
              </a:rPr>
              <a:t>červeno</a:t>
            </a:r>
            <a:r>
              <a:rPr lang="sk-SK" sz="2000" b="1" smtClean="0"/>
              <a:t> a </a:t>
            </a:r>
            <a:r>
              <a:rPr lang="sk-SK" sz="2000" b="1" smtClean="0">
                <a:solidFill>
                  <a:srgbClr val="FF9900"/>
                </a:solidFill>
              </a:rPr>
              <a:t>žlto </a:t>
            </a:r>
            <a:r>
              <a:rPr lang="sk-SK" sz="2000" b="1" smtClean="0"/>
              <a:t>žiari.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Niekedy je </a:t>
            </a:r>
            <a:r>
              <a:rPr lang="sk-SK" sz="2000" b="1" smtClean="0">
                <a:solidFill>
                  <a:srgbClr val="00CC00"/>
                </a:solidFill>
              </a:rPr>
              <a:t>zelený</a:t>
            </a:r>
            <a:r>
              <a:rPr lang="sk-SK" sz="2000" b="1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lebo sa mu nelení.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Na </a:t>
            </a:r>
            <a:r>
              <a:rPr lang="sk-SK" sz="2000" b="1" smtClean="0">
                <a:solidFill>
                  <a:srgbClr val="FF0000"/>
                </a:solidFill>
              </a:rPr>
              <a:t>červenú</a:t>
            </a:r>
            <a:r>
              <a:rPr lang="sk-SK" sz="2000" b="1" smtClean="0"/>
              <a:t> zastaviť sa,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na </a:t>
            </a:r>
            <a:r>
              <a:rPr lang="sk-SK" sz="2000" b="1" smtClean="0">
                <a:solidFill>
                  <a:srgbClr val="FFCC00"/>
                </a:solidFill>
              </a:rPr>
              <a:t>žltú</a:t>
            </a:r>
            <a:r>
              <a:rPr lang="sk-SK" sz="2000" b="1" smtClean="0"/>
              <a:t> zas pripraviť sa.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Na </a:t>
            </a:r>
            <a:r>
              <a:rPr lang="sk-SK" sz="2000" b="1" smtClean="0">
                <a:solidFill>
                  <a:srgbClr val="00CC00"/>
                </a:solidFill>
              </a:rPr>
              <a:t>zelenú</a:t>
            </a:r>
            <a:r>
              <a:rPr lang="sk-SK" sz="2000" b="1" smtClean="0"/>
              <a:t> zrýchliť krok,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môžeš prejsť na druhý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smtClean="0"/>
              <a:t>bok.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b="1" smtClean="0"/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056437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Semafor pre vodičov</a:t>
            </a:r>
          </a:p>
        </p:txBody>
      </p:sp>
      <p:pic>
        <p:nvPicPr>
          <p:cNvPr id="7173" name="Picture 8" descr="Town street view Reklamní fotografie - 1128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257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71550" y="616585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>
                <a:solidFill>
                  <a:srgbClr val="FF0066"/>
                </a:solidFill>
              </a:rPr>
              <a:t>Porozprávaj, čo vidíš na obrázku. Vieš nájsť a ukázať semafor?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53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60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67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7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Semafor pre vodičov má 3 farby</a:t>
            </a:r>
          </a:p>
        </p:txBody>
      </p:sp>
      <p:pic>
        <p:nvPicPr>
          <p:cNvPr id="43018" name="Picture 10" descr="Semaphore : Vector illustration of single isolated red traffic light icon Vek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Semaphore : Vector illustration of single isolated green traffic light icon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Semaphore : Vector illustration of single isolated yellow light icon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Traffic lights. Reklamní fotografie - 69117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" r="66034"/>
          <a:stretch>
            <a:fillRect/>
          </a:stretch>
        </p:blipFill>
        <p:spPr>
          <a:xfrm>
            <a:off x="179388" y="4868863"/>
            <a:ext cx="936625" cy="1728787"/>
          </a:xfrm>
          <a:noFill/>
        </p:spPr>
      </p:pic>
      <p:pic>
        <p:nvPicPr>
          <p:cNvPr id="43024" name="Picture 16" descr="Traffic lights. Reklamní fotografie - 69117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r="34033"/>
          <a:stretch>
            <a:fillRect/>
          </a:stretch>
        </p:blipFill>
        <p:spPr bwMode="auto">
          <a:xfrm>
            <a:off x="179388" y="2997200"/>
            <a:ext cx="863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Traffic lights. Reklamní fotografie - 69117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7" r="2036"/>
          <a:stretch>
            <a:fillRect/>
          </a:stretch>
        </p:blipFill>
        <p:spPr bwMode="auto">
          <a:xfrm>
            <a:off x="250825" y="981075"/>
            <a:ext cx="7731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3203575" y="1700213"/>
            <a:ext cx="448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000" b="1"/>
              <a:t>Semafor prikázal vodičom „</a:t>
            </a:r>
            <a:r>
              <a:rPr lang="sk-SK" sz="2000" b="1">
                <a:solidFill>
                  <a:srgbClr val="FF0000"/>
                </a:solidFill>
              </a:rPr>
              <a:t>STÁŤ!</a:t>
            </a:r>
            <a:r>
              <a:rPr lang="sk-SK" sz="2000" b="1"/>
              <a:t> „ </a:t>
            </a:r>
          </a:p>
          <a:p>
            <a:r>
              <a:rPr lang="sk-SK" sz="2000" b="1"/>
              <a:t>Všetky autá musia zastaviť.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203575" y="3429000"/>
            <a:ext cx="5657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000" b="1"/>
              <a:t>Semafor prikázal vodičom „ </a:t>
            </a:r>
            <a:r>
              <a:rPr lang="sk-SK" sz="2000" b="1">
                <a:solidFill>
                  <a:srgbClr val="FFCC00"/>
                </a:solidFill>
              </a:rPr>
              <a:t>PRIPRAVIŤ SA!</a:t>
            </a:r>
            <a:r>
              <a:rPr lang="sk-SK" sz="2000" b="1"/>
              <a:t> „</a:t>
            </a:r>
          </a:p>
          <a:p>
            <a:r>
              <a:rPr lang="sk-SK" sz="2000" b="1"/>
              <a:t>Všetky autá sa pripravia na jazdu.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3203575" y="5300663"/>
            <a:ext cx="554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000" b="1"/>
              <a:t>Semafor hovorí vodičom: „</a:t>
            </a:r>
            <a:r>
              <a:rPr lang="sk-SK" sz="2000" b="1">
                <a:solidFill>
                  <a:srgbClr val="00FF00"/>
                </a:solidFill>
              </a:rPr>
              <a:t>CESTA VOĽNÁ!</a:t>
            </a:r>
            <a:r>
              <a:rPr lang="sk-SK" sz="2000" b="1"/>
              <a:t> „</a:t>
            </a:r>
          </a:p>
          <a:p>
            <a:r>
              <a:rPr lang="sk-SK" sz="2000" b="1"/>
              <a:t>Všetky autá môžu pokračovať v jazde.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060575"/>
            <a:ext cx="3887787" cy="504825"/>
          </a:xfrm>
        </p:spPr>
        <p:txBody>
          <a:bodyPr/>
          <a:lstStyle/>
          <a:p>
            <a:pPr>
              <a:buFontTx/>
              <a:buNone/>
            </a:pPr>
            <a:r>
              <a:rPr lang="sk-SK" sz="2000" b="1" smtClean="0"/>
              <a:t>Vari je to hracia skrinka?</a:t>
            </a:r>
          </a:p>
          <a:p>
            <a:pPr>
              <a:buFontTx/>
              <a:buNone/>
            </a:pPr>
            <a:endParaRPr lang="sk-SK" sz="1600" b="1" smtClean="0"/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7755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Semafor pre chodcov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403350" y="6021388"/>
            <a:ext cx="684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b="1">
                <a:solidFill>
                  <a:srgbClr val="FF0066"/>
                </a:solidFill>
              </a:rPr>
              <a:t>Porozprávaj, čo všetko vidíš na obrázku?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2708275"/>
            <a:ext cx="3887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2000" b="1"/>
              <a:t>Dvojočko v nej sladko spinká.</a:t>
            </a:r>
          </a:p>
          <a:p>
            <a:pPr marL="342900" indent="-342900">
              <a:spcBef>
                <a:spcPct val="20000"/>
              </a:spcBef>
            </a:pPr>
            <a:endParaRPr lang="sk-SK" sz="1600" b="1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3284538"/>
            <a:ext cx="3887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2000" b="1"/>
              <a:t>Pozor deti, </a:t>
            </a:r>
            <a:r>
              <a:rPr lang="sk-SK" sz="2000" b="1">
                <a:solidFill>
                  <a:srgbClr val="FF0000"/>
                </a:solidFill>
              </a:rPr>
              <a:t>červená</a:t>
            </a:r>
            <a:r>
              <a:rPr lang="sk-SK" sz="2000" b="1"/>
              <a:t>!</a:t>
            </a:r>
          </a:p>
          <a:p>
            <a:pPr marL="342900" indent="-342900">
              <a:spcBef>
                <a:spcPct val="20000"/>
              </a:spcBef>
            </a:pPr>
            <a:endParaRPr lang="sk-SK" sz="1600" b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3860800"/>
            <a:ext cx="3887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2000" b="1">
                <a:solidFill>
                  <a:srgbClr val="FF0000"/>
                </a:solidFill>
              </a:rPr>
              <a:t>Červená</a:t>
            </a:r>
            <a:r>
              <a:rPr lang="sk-SK" sz="2000" b="1"/>
              <a:t> stáť znamená.</a:t>
            </a:r>
          </a:p>
          <a:p>
            <a:pPr marL="342900" indent="-342900">
              <a:spcBef>
                <a:spcPct val="20000"/>
              </a:spcBef>
            </a:pPr>
            <a:endParaRPr lang="sk-SK" sz="1600" b="1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437063"/>
            <a:ext cx="2808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2000" b="1"/>
              <a:t>Keď </a:t>
            </a:r>
            <a:r>
              <a:rPr lang="sk-SK" sz="2000" b="1">
                <a:solidFill>
                  <a:srgbClr val="00FF00"/>
                </a:solidFill>
              </a:rPr>
              <a:t>zelená </a:t>
            </a:r>
            <a:r>
              <a:rPr lang="sk-SK" sz="2000" b="1"/>
              <a:t>dovolí,</a:t>
            </a:r>
          </a:p>
          <a:p>
            <a:pPr marL="342900" indent="-342900">
              <a:spcBef>
                <a:spcPct val="20000"/>
              </a:spcBef>
            </a:pPr>
            <a:endParaRPr lang="sk-SK" sz="1600" b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5013325"/>
            <a:ext cx="3887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2000" b="1"/>
              <a:t>cesta sa ti otvorí.</a:t>
            </a:r>
          </a:p>
          <a:p>
            <a:pPr marL="342900" indent="-342900">
              <a:spcBef>
                <a:spcPct val="20000"/>
              </a:spcBef>
            </a:pPr>
            <a:endParaRPr lang="sk-SK" sz="1600" b="1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27138" y="6308725"/>
            <a:ext cx="685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b="1">
                <a:solidFill>
                  <a:srgbClr val="FF0066"/>
                </a:solidFill>
              </a:rPr>
              <a:t>Prečo môže chlapec tak veselo prejsť na druhú stranu cesty?</a:t>
            </a:r>
          </a:p>
        </p:txBody>
      </p:sp>
      <p:pic>
        <p:nvPicPr>
          <p:cNvPr id="46093" name="Picture 13" descr="Obráz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241675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5" grpId="0"/>
      <p:bldP spid="2" grpId="0"/>
      <p:bldP spid="4" grpId="0"/>
      <p:bldP spid="5" grpId="0"/>
      <p:bldP spid="46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486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Semafor pre chodcov má 2 farby:</a:t>
            </a:r>
            <a:endParaRPr lang="sk-SK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6096" name="Picture 16" descr="Semaphore : Vector illustration of single isolated green traffic light icon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 descr="Semaphore : Vector illustration of single isolated red traffic light icon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5" name="Picture 35" descr="Semaphore : Pedestrian traffic lights isolated over white background Vek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0" b="900"/>
          <a:stretch>
            <a:fillRect/>
          </a:stretch>
        </p:blipFill>
        <p:spPr bwMode="auto">
          <a:xfrm>
            <a:off x="468313" y="1557338"/>
            <a:ext cx="9826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37" descr="Semaphore : Pedestrian traffic lights isolated over white background Vek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3"/>
          <a:stretch>
            <a:fillRect/>
          </a:stretch>
        </p:blipFill>
        <p:spPr bwMode="auto">
          <a:xfrm>
            <a:off x="539750" y="3860800"/>
            <a:ext cx="9207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3132138" y="1773238"/>
            <a:ext cx="4886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000" b="1"/>
              <a:t>Semafor prikázal chodcom : „</a:t>
            </a:r>
            <a:r>
              <a:rPr lang="sk-SK" sz="2000" b="1">
                <a:solidFill>
                  <a:srgbClr val="FF0000"/>
                </a:solidFill>
              </a:rPr>
              <a:t>STÁŤ!</a:t>
            </a:r>
            <a:r>
              <a:rPr lang="sk-SK" sz="2000" b="1"/>
              <a:t> „</a:t>
            </a:r>
          </a:p>
          <a:p>
            <a:r>
              <a:rPr lang="sk-SK" sz="2000" b="1"/>
              <a:t>Chodci musia zostať na chodníku stáť.</a:t>
            </a:r>
          </a:p>
          <a:p>
            <a:r>
              <a:rPr lang="sk-SK" sz="2000" b="1"/>
              <a:t>Nesmú vstúpiť na cestu.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3132138" y="4076700"/>
            <a:ext cx="5810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000" b="1"/>
              <a:t>Semafor hovorí chodcom : „ </a:t>
            </a:r>
            <a:r>
              <a:rPr lang="sk-SK" sz="2000" b="1">
                <a:solidFill>
                  <a:srgbClr val="00CC00"/>
                </a:solidFill>
              </a:rPr>
              <a:t>Môžeš prejsť na</a:t>
            </a:r>
            <a:r>
              <a:rPr lang="sk-SK" sz="2000" b="1"/>
              <a:t> </a:t>
            </a:r>
          </a:p>
          <a:p>
            <a:r>
              <a:rPr lang="sk-SK" sz="2000" b="1">
                <a:solidFill>
                  <a:srgbClr val="00CC00"/>
                </a:solidFill>
              </a:rPr>
              <a:t>druhú stranu.</a:t>
            </a:r>
            <a:r>
              <a:rPr lang="sk-SK" sz="2000" b="1"/>
              <a:t> „ </a:t>
            </a:r>
          </a:p>
          <a:p>
            <a:r>
              <a:rPr lang="sk-SK" sz="2000" b="1"/>
              <a:t>Chodci môžu bezpečne prejsť na druhú stranu</a:t>
            </a:r>
          </a:p>
          <a:p>
            <a:r>
              <a:rPr lang="sk-SK" sz="2000" b="1"/>
              <a:t>cesty.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6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7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theme/theme1.xml><?xml version="1.0" encoding="utf-8"?>
<a:theme xmlns:a="http://schemas.openxmlformats.org/drawingml/2006/main" name="Ĺ ablĂłna_powerpoint_-_zvieratĂˇ">
  <a:themeElements>
    <a:clrScheme name="Ĺ ablĂłna_powerpoint_-_zvieratĂˇ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Ĺ ablĂłna_powerpoint_-_zvieratĂˇ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Ĺ ablĂłna_powerpoint_-_zvieratĂˇ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368</Words>
  <Application>Microsoft Office PowerPoint</Application>
  <PresentationFormat>Prezentácia na obrazovke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Ĺ ablĂłna_powerpoint_-_zvieratĂˇ</vt:lpstr>
      <vt:lpstr>Výchozí návrh</vt:lpstr>
      <vt:lpstr>Prezentácia programu PowerPoint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Semafor nám vždy svojou farbou hovorí, čo máme spraviť. Priraď farbu semafora k jeho pokynu.</vt:lpstr>
      <vt:lpstr>Semafory sa nám pomiešali. Vieš nájsť chybu? Ako to má byť správne?</vt:lpstr>
      <vt:lpstr>Vyplň tajničku. Čo je to?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Semafor</dc:title>
  <dc:creator>PC</dc:creator>
  <cp:lastModifiedBy>Uzivatel</cp:lastModifiedBy>
  <cp:revision>24</cp:revision>
  <dcterms:created xsi:type="dcterms:W3CDTF">2012-10-11T15:34:47Z</dcterms:created>
  <dcterms:modified xsi:type="dcterms:W3CDTF">2014-02-20T09:56:18Z</dcterms:modified>
</cp:coreProperties>
</file>