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9" r:id="rId3"/>
    <p:sldId id="258" r:id="rId4"/>
    <p:sldId id="260" r:id="rId5"/>
    <p:sldId id="276" r:id="rId6"/>
    <p:sldId id="277" r:id="rId7"/>
    <p:sldId id="262" r:id="rId8"/>
    <p:sldId id="261" r:id="rId9"/>
    <p:sldId id="269" r:id="rId10"/>
    <p:sldId id="272" r:id="rId11"/>
    <p:sldId id="273" r:id="rId12"/>
    <p:sldId id="275" r:id="rId13"/>
    <p:sldId id="270" r:id="rId14"/>
    <p:sldId id="271" r:id="rId15"/>
    <p:sldId id="263" r:id="rId16"/>
    <p:sldId id="278" r:id="rId17"/>
    <p:sldId id="268" r:id="rId18"/>
    <p:sldId id="257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3.gif"/><Relationship Id="rId7" Type="http://schemas.openxmlformats.org/officeDocument/2006/relationships/image" Target="../media/image47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jpeg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12" Type="http://schemas.openxmlformats.org/officeDocument/2006/relationships/image" Target="../media/image2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microsoft.com/office/2007/relationships/hdphoto" Target="../media/hdphoto2.wdp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gif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 dirty="0">
                <a:latin typeface="Arial" pitchFamily="34" charset="0"/>
                <a:cs typeface="Arial" pitchFamily="34" charset="0"/>
              </a:rPr>
              <a:t> </a:t>
            </a:r>
            <a:r>
              <a:rPr lang="sk-SK" sz="1400" dirty="0" smtClean="0">
                <a:latin typeface="Arial" pitchFamily="34" charset="0"/>
                <a:cs typeface="Arial" pitchFamily="34" charset="0"/>
              </a:rPr>
              <a:t>Aktivita 1.1</a:t>
            </a:r>
            <a:endParaRPr lang="sk-SK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5712544" y="5791200"/>
            <a:ext cx="27720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PaedDr. Marta </a:t>
            </a:r>
            <a:r>
              <a:rPr lang="sk-SK" sz="1200" b="1" dirty="0" err="1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Magdinová</a:t>
            </a:r>
            <a:r>
              <a:rPr lang="sk-SK" sz="12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9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6"/>
          <p:cNvSpPr txBox="1">
            <a:spLocks/>
          </p:cNvSpPr>
          <p:nvPr/>
        </p:nvSpPr>
        <p:spPr>
          <a:xfrm>
            <a:off x="762000" y="457200"/>
            <a:ext cx="3276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66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čerešňa</a:t>
            </a: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Nadpis 6"/>
          <p:cNvSpPr txBox="1">
            <a:spLocks/>
          </p:cNvSpPr>
          <p:nvPr/>
        </p:nvSpPr>
        <p:spPr>
          <a:xfrm>
            <a:off x="5867400" y="533400"/>
            <a:ext cx="2133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6600" b="1" dirty="0" err="1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viš</a:t>
            </a:r>
            <a:r>
              <a:rPr lang="sk-SK" sz="66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ňa</a:t>
            </a: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6229350" y="3843337"/>
            <a:ext cx="2819400" cy="18288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Čerešničky, čerešničky, čerešne, </a:t>
            </a:r>
          </a:p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vy ste sa mi rozsypali po ceste.</a:t>
            </a:r>
          </a:p>
          <a:p>
            <a:pPr algn="ctr"/>
            <a:endParaRPr lang="sk-SK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 Kto vás dostane, </a:t>
            </a:r>
          </a:p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nech vás dostane, </a:t>
            </a:r>
          </a:p>
          <a:p>
            <a:pPr algn="ctr"/>
            <a:r>
              <a:rPr lang="sk-SK" sz="1200" dirty="0" smtClean="0">
                <a:latin typeface="Arial" pitchFamily="34" charset="0"/>
                <a:cs typeface="Arial" pitchFamily="34" charset="0"/>
              </a:rPr>
              <a:t>nechže sa len mojej milej krivda nestane. </a:t>
            </a:r>
            <a:endParaRPr lang="sk-SK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0" name="Picture 8" descr="http://dadala.hyperlinx.cz/kvas/vis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905000"/>
            <a:ext cx="1714500" cy="1714500"/>
          </a:xfrm>
          <a:prstGeom prst="rect">
            <a:avLst/>
          </a:prstGeom>
          <a:noFill/>
        </p:spPr>
      </p:pic>
      <p:sp>
        <p:nvSpPr>
          <p:cNvPr id="12" name="Zaoblený obdĺžnik 11"/>
          <p:cNvSpPr/>
          <p:nvPr/>
        </p:nvSpPr>
        <p:spPr>
          <a:xfrm>
            <a:off x="762000" y="1905000"/>
            <a:ext cx="3429000" cy="23622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Čerešňa má v hlave hlavu: 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malú kôstku tvrdohlavú, 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v kôstke jadro – no a v ňom býva veľký strom.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http://www.webcafe.sk/images/grafika/ceresne-uvo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3324" y="3857624"/>
            <a:ext cx="5110552" cy="3048000"/>
          </a:xfrm>
          <a:prstGeom prst="rect">
            <a:avLst/>
          </a:prstGeom>
          <a:noFill/>
        </p:spPr>
      </p:pic>
      <p:pic>
        <p:nvPicPr>
          <p:cNvPr id="28678" name="Picture 6" descr="http://redpennies.com/blog/wp-content/cherri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84602">
            <a:off x="-23980" y="4071958"/>
            <a:ext cx="2107724" cy="25599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 txBox="1">
            <a:spLocks/>
          </p:cNvSpPr>
          <p:nvPr/>
        </p:nvSpPr>
        <p:spPr>
          <a:xfrm>
            <a:off x="609600" y="457200"/>
            <a:ext cx="3276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66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marhuľa</a:t>
            </a: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6" name="Nadpis 6"/>
          <p:cNvSpPr txBox="1">
            <a:spLocks/>
          </p:cNvSpPr>
          <p:nvPr/>
        </p:nvSpPr>
        <p:spPr>
          <a:xfrm>
            <a:off x="4495800" y="457200"/>
            <a:ext cx="3810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6600" b="1" dirty="0" err="1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broskyň</a:t>
            </a:r>
            <a:r>
              <a:rPr lang="sk-SK" sz="66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a</a:t>
            </a: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7" name="Zaoblený obdĺžnik 6"/>
          <p:cNvSpPr/>
          <p:nvPr/>
        </p:nvSpPr>
        <p:spPr>
          <a:xfrm>
            <a:off x="1295400" y="1828800"/>
            <a:ext cx="4038600" cy="3962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Gúľala sa marhuľa 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po chodníku bosá. 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Možno by sa obula, 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keď už padá rosa. </a:t>
            </a:r>
          </a:p>
          <a:p>
            <a:pPr algn="ctr"/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Núkali jej čižmičky: 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„Nechcem, nemám nožičky!“ Núkali jej šľapky: 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„Nechcem, nemám labky!“</a:t>
            </a:r>
          </a:p>
          <a:p>
            <a:pPr algn="ctr"/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Potom na to prišli predsa. 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Už sa nocľah chystá: 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šup ju! – do spacieho vreca </a:t>
            </a:r>
          </a:p>
          <a:p>
            <a:pPr algn="ctr"/>
            <a:r>
              <a:rPr lang="sk-SK" dirty="0" smtClean="0">
                <a:latin typeface="Arial" pitchFamily="34" charset="0"/>
                <a:cs typeface="Arial" pitchFamily="34" charset="0"/>
              </a:rPr>
              <a:t>z kapustného lista.</a:t>
            </a:r>
            <a:endParaRPr lang="sk-S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://www.zsladice.edu.sk/gif/marhu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1999"/>
            <a:ext cx="2417883" cy="2286001"/>
          </a:xfrm>
          <a:prstGeom prst="rect">
            <a:avLst/>
          </a:prstGeom>
          <a:noFill/>
        </p:spPr>
      </p:pic>
      <p:pic>
        <p:nvPicPr>
          <p:cNvPr id="29702" name="Picture 6" descr="http://www.4fitness.sk/sites/default/files/imagecache/product_list/broskev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657600"/>
            <a:ext cx="3048000" cy="27736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8" descr="http://www.maty.sro.sk/uploads/images/slivka_1.jpg"/>
          <p:cNvPicPr>
            <a:picLocks noChangeAspect="1" noChangeArrowheads="1"/>
          </p:cNvPicPr>
          <p:nvPr/>
        </p:nvPicPr>
        <p:blipFill>
          <a:blip r:embed="rId2" cstate="print"/>
          <a:srcRect t="17204"/>
          <a:stretch>
            <a:fillRect/>
          </a:stretch>
        </p:blipFill>
        <p:spPr bwMode="auto">
          <a:xfrm>
            <a:off x="4267200" y="3733800"/>
            <a:ext cx="4153870" cy="2562226"/>
          </a:xfrm>
          <a:prstGeom prst="rect">
            <a:avLst/>
          </a:prstGeom>
          <a:noFill/>
        </p:spPr>
      </p:pic>
      <p:sp>
        <p:nvSpPr>
          <p:cNvPr id="5" name="Zaoblený obdĺžnik 4"/>
          <p:cNvSpPr/>
          <p:nvPr/>
        </p:nvSpPr>
        <p:spPr>
          <a:xfrm>
            <a:off x="381000" y="1143000"/>
            <a:ext cx="4648200" cy="464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Jedna hruška družkám šušká, </a:t>
            </a:r>
          </a:p>
          <a:p>
            <a:pPr algn="ctr"/>
            <a:r>
              <a:rPr lang="sk-SK" dirty="0" smtClean="0"/>
              <a:t>že je krásna, štíhla, </a:t>
            </a:r>
          </a:p>
          <a:p>
            <a:pPr algn="ctr"/>
            <a:r>
              <a:rPr lang="sk-SK" dirty="0" smtClean="0"/>
              <a:t>ony majú tučné brušká, </a:t>
            </a:r>
          </a:p>
          <a:p>
            <a:pPr algn="ctr"/>
            <a:r>
              <a:rPr lang="sk-SK" dirty="0" smtClean="0"/>
              <a:t>ona je jak ihla. </a:t>
            </a:r>
          </a:p>
          <a:p>
            <a:pPr algn="ctr"/>
            <a:r>
              <a:rPr lang="sk-SK" dirty="0" smtClean="0"/>
              <a:t>Šepne tam a šepne tu: </a:t>
            </a:r>
          </a:p>
          <a:p>
            <a:pPr algn="ctr"/>
            <a:r>
              <a:rPr lang="sk-SK" dirty="0" smtClean="0"/>
              <a:t>„Hrušky, držte diétu!“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Ale šušká hruškám lienka: </a:t>
            </a:r>
          </a:p>
          <a:p>
            <a:pPr algn="ctr"/>
            <a:r>
              <a:rPr lang="sk-SK" dirty="0" smtClean="0"/>
              <a:t>„Pozor, milé dievčatá! </a:t>
            </a:r>
          </a:p>
          <a:p>
            <a:pPr algn="ctr"/>
            <a:r>
              <a:rPr lang="sk-SK" dirty="0" smtClean="0"/>
              <a:t>Dobrá ihla býva tenká, </a:t>
            </a:r>
          </a:p>
          <a:p>
            <a:pPr algn="ctr"/>
            <a:r>
              <a:rPr lang="sk-SK" dirty="0" smtClean="0"/>
              <a:t>dobrá hruška – bruškatá!“</a:t>
            </a:r>
            <a:endParaRPr lang="sk-SK" dirty="0"/>
          </a:p>
        </p:txBody>
      </p:sp>
      <p:sp>
        <p:nvSpPr>
          <p:cNvPr id="6" name="Nadpis 6"/>
          <p:cNvSpPr txBox="1">
            <a:spLocks/>
          </p:cNvSpPr>
          <p:nvPr/>
        </p:nvSpPr>
        <p:spPr>
          <a:xfrm>
            <a:off x="5715000" y="457200"/>
            <a:ext cx="23622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6600" b="1" dirty="0" err="1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slivk</a:t>
            </a:r>
            <a:r>
              <a:rPr lang="sk-SK" sz="6600" b="1" noProof="0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a</a:t>
            </a: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 txBox="1">
            <a:spLocks/>
          </p:cNvSpPr>
          <p:nvPr/>
        </p:nvSpPr>
        <p:spPr>
          <a:xfrm>
            <a:off x="457200" y="1600200"/>
            <a:ext cx="2819400" cy="120032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66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jahoda</a:t>
            </a: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4267200" y="1524000"/>
            <a:ext cx="4495800" cy="35052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Jahody, jahody, </a:t>
            </a: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utekali na hody. </a:t>
            </a:r>
          </a:p>
          <a:p>
            <a:pPr algn="ctr"/>
            <a:endParaRPr lang="sk-SK" dirty="0" smtClean="0">
              <a:solidFill>
                <a:schemeClr val="tx1"/>
              </a:solidFill>
            </a:endParaRP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Pardón, omyl! Utekal </a:t>
            </a: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iba košík, čo ich mal.</a:t>
            </a:r>
          </a:p>
          <a:p>
            <a:pPr algn="ctr"/>
            <a:endParaRPr lang="sk-SK" dirty="0" smtClean="0">
              <a:solidFill>
                <a:schemeClr val="tx1"/>
              </a:solidFill>
            </a:endParaRP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 Pardón, omyl! Utekala </a:t>
            </a: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Zuzka, čo ten košík vzala.</a:t>
            </a:r>
          </a:p>
          <a:p>
            <a:pPr algn="ctr"/>
            <a:endParaRPr lang="sk-SK" dirty="0" smtClean="0">
              <a:solidFill>
                <a:schemeClr val="tx1"/>
              </a:solidFill>
            </a:endParaRP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 Bežia, bežia na hody </a:t>
            </a:r>
          </a:p>
          <a:p>
            <a:pPr algn="ctr"/>
            <a:r>
              <a:rPr lang="sk-SK" dirty="0" smtClean="0">
                <a:solidFill>
                  <a:schemeClr val="tx1"/>
                </a:solidFill>
              </a:rPr>
              <a:t>Zuzka, košík, jahody. 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26626" name="Picture 2" descr="http://www.squasharena.li/obrazky/fresh-napoje-jahod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769230"/>
            <a:ext cx="5105400" cy="3088769"/>
          </a:xfrm>
          <a:prstGeom prst="rect">
            <a:avLst/>
          </a:prstGeom>
          <a:noFill/>
        </p:spPr>
      </p:pic>
      <p:pic>
        <p:nvPicPr>
          <p:cNvPr id="26628" name="Picture 4" descr="http://www.msmoravanek.cz/uploads/images/jahod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209800"/>
            <a:ext cx="1377911" cy="1961568"/>
          </a:xfrm>
          <a:prstGeom prst="rect">
            <a:avLst/>
          </a:prstGeom>
          <a:noFill/>
        </p:spPr>
      </p:pic>
      <p:sp>
        <p:nvSpPr>
          <p:cNvPr id="8" name="Nadpis 6"/>
          <p:cNvSpPr txBox="1">
            <a:spLocks/>
          </p:cNvSpPr>
          <p:nvPr/>
        </p:nvSpPr>
        <p:spPr>
          <a:xfrm>
            <a:off x="1247775" y="-274692"/>
            <a:ext cx="7924800" cy="2677656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Engravers MT" pitchFamily="18" charset="0"/>
                <a:ea typeface="+mj-ea"/>
                <a:cs typeface="+mj-cs"/>
              </a:rPr>
              <a:t>  </a:t>
            </a:r>
            <a:r>
              <a:rPr kumimoji="0" lang="sk-SK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Earwig Factory" pitchFamily="2" charset="0"/>
                <a:ea typeface="+mj-ea"/>
                <a:cs typeface="+mj-cs"/>
              </a:rPr>
              <a:t>OVOCNÉ</a:t>
            </a:r>
            <a:r>
              <a:rPr kumimoji="0" lang="sk-SK" sz="6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Earwig Factory" pitchFamily="2" charset="0"/>
                <a:ea typeface="+mj-ea"/>
                <a:cs typeface="+mj-cs"/>
              </a:rPr>
              <a:t>  </a:t>
            </a:r>
            <a:r>
              <a:rPr lang="sk-SK" sz="6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byliny</a:t>
            </a:r>
            <a:endParaRPr kumimoji="0" lang="sk-SK" sz="66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Earwig Factory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9" name="Picture 2" descr="http://cms.tvujdum.cz/udata/images/images_sk/images_clanky/2567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876800"/>
            <a:ext cx="1714499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http://www.dermaregen.cz/images/categories/grana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362200"/>
            <a:ext cx="3158244" cy="2447926"/>
          </a:xfrm>
          <a:prstGeom prst="rect">
            <a:avLst/>
          </a:prstGeom>
          <a:noFill/>
        </p:spPr>
      </p:pic>
      <p:pic>
        <p:nvPicPr>
          <p:cNvPr id="27650" name="Picture 2" descr="Fresh nápo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191000"/>
            <a:ext cx="3352800" cy="2481072"/>
          </a:xfrm>
          <a:prstGeom prst="rect">
            <a:avLst/>
          </a:prstGeom>
          <a:noFill/>
        </p:spPr>
      </p:pic>
      <p:sp>
        <p:nvSpPr>
          <p:cNvPr id="5" name="Nadpis 2"/>
          <p:cNvSpPr txBox="1">
            <a:spLocks/>
          </p:cNvSpPr>
          <p:nvPr/>
        </p:nvSpPr>
        <p:spPr>
          <a:xfrm>
            <a:off x="228600" y="304800"/>
            <a:ext cx="4953000" cy="838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cs typeface="David" pitchFamily="34" charset="-79"/>
              </a:rPr>
              <a:t>Cudzokrajné</a:t>
            </a:r>
            <a:r>
              <a:rPr kumimoji="0" lang="sk-SK" sz="4000" b="1" i="0" u="none" strike="noStrike" kern="1200" cap="none" spc="0" normalizeH="0" noProof="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cs typeface="David" pitchFamily="34" charset="-79"/>
              </a:rPr>
              <a:t> ovocie</a:t>
            </a:r>
            <a:endParaRPr kumimoji="0" lang="sk-SK" sz="4000" b="1" i="0" u="none" strike="noStrike" kern="1200" cap="none" spc="0" normalizeH="0" baseline="0" noProof="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mbria" pitchFamily="18" charset="0"/>
              <a:cs typeface="David" pitchFamily="34" charset="-79"/>
            </a:endParaRPr>
          </a:p>
        </p:txBody>
      </p:sp>
      <p:pic>
        <p:nvPicPr>
          <p:cNvPr id="27652" name="Picture 4" descr="Fresh nápoj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600200"/>
            <a:ext cx="2057400" cy="4747846"/>
          </a:xfrm>
          <a:prstGeom prst="rect">
            <a:avLst/>
          </a:prstGeom>
          <a:noFill/>
        </p:spPr>
      </p:pic>
      <p:pic>
        <p:nvPicPr>
          <p:cNvPr id="9" name="Picture 2" descr="http://www.magimaxclub.net/pics/zaujimavosti/kiv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43200"/>
            <a:ext cx="3136953" cy="2188572"/>
          </a:xfrm>
          <a:prstGeom prst="rect">
            <a:avLst/>
          </a:prstGeom>
          <a:noFill/>
        </p:spPr>
      </p:pic>
      <p:pic>
        <p:nvPicPr>
          <p:cNvPr id="27656" name="Picture 8" descr="http://pound.med.utoronto.ca/~pramodh/man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4343400"/>
            <a:ext cx="2291063" cy="1724025"/>
          </a:xfrm>
          <a:prstGeom prst="rect">
            <a:avLst/>
          </a:prstGeom>
          <a:noFill/>
        </p:spPr>
      </p:pic>
      <p:pic>
        <p:nvPicPr>
          <p:cNvPr id="27654" name="Picture 6" descr="Fresh nápoj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4724400"/>
            <a:ext cx="2928582" cy="1962150"/>
          </a:xfrm>
          <a:prstGeom prst="rect">
            <a:avLst/>
          </a:prstGeom>
          <a:noFill/>
        </p:spPr>
      </p:pic>
      <p:pic>
        <p:nvPicPr>
          <p:cNvPr id="27658" name="Picture 10" descr="http://www.4fitness.sk/sites/default/files/imagecache/product_full/pomeranc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4876800"/>
            <a:ext cx="1905000" cy="1666875"/>
          </a:xfrm>
          <a:prstGeom prst="rect">
            <a:avLst/>
          </a:prstGeom>
          <a:noFill/>
        </p:spPr>
      </p:pic>
      <p:sp>
        <p:nvSpPr>
          <p:cNvPr id="15" name="Obdĺžnik 14"/>
          <p:cNvSpPr/>
          <p:nvPr/>
        </p:nvSpPr>
        <p:spPr>
          <a:xfrm>
            <a:off x="7696200" y="10668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citrón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7696200" y="16002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 kivi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6553200" y="533400"/>
            <a:ext cx="2286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granátové jablko</a:t>
            </a:r>
          </a:p>
        </p:txBody>
      </p:sp>
      <p:sp>
        <p:nvSpPr>
          <p:cNvPr id="18" name="Obdĺžnik 17"/>
          <p:cNvSpPr/>
          <p:nvPr/>
        </p:nvSpPr>
        <p:spPr>
          <a:xfrm>
            <a:off x="7696200" y="21336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mango</a:t>
            </a:r>
          </a:p>
        </p:txBody>
      </p:sp>
      <p:sp>
        <p:nvSpPr>
          <p:cNvPr id="19" name="Obdĺžnik 18"/>
          <p:cNvSpPr/>
          <p:nvPr/>
        </p:nvSpPr>
        <p:spPr>
          <a:xfrm>
            <a:off x="7696200" y="27432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ananás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7696200" y="39624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banán</a:t>
            </a:r>
          </a:p>
        </p:txBody>
      </p:sp>
      <p:sp>
        <p:nvSpPr>
          <p:cNvPr id="21" name="Obdĺžnik 20"/>
          <p:cNvSpPr/>
          <p:nvPr/>
        </p:nvSpPr>
        <p:spPr>
          <a:xfrm>
            <a:off x="7391400" y="3352800"/>
            <a:ext cx="14478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pomaranč</a:t>
            </a:r>
          </a:p>
        </p:txBody>
      </p:sp>
      <p:sp>
        <p:nvSpPr>
          <p:cNvPr id="22" name="Obdĺžnik 21"/>
          <p:cNvSpPr/>
          <p:nvPr/>
        </p:nvSpPr>
        <p:spPr>
          <a:xfrm>
            <a:off x="533400" y="1295400"/>
            <a:ext cx="41148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Priraď názvy ovocia k obrázkom</a:t>
            </a:r>
            <a:endParaRPr lang="sk-SK" dirty="0"/>
          </a:p>
        </p:txBody>
      </p:sp>
      <p:sp>
        <p:nvSpPr>
          <p:cNvPr id="23" name="Obdĺžnik 22"/>
          <p:cNvSpPr/>
          <p:nvPr/>
        </p:nvSpPr>
        <p:spPr>
          <a:xfrm>
            <a:off x="7605713" y="4507468"/>
            <a:ext cx="1296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  limetka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5834 0.3620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17 -0.01574 L -0.32084 0.7064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3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4.51434E-6 L -0.70834 0.32192 " pathEditMode="relative" ptsTypes="AA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64584 0.4064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2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625 0.28426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-0.4875 0.3842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8178E-6 L -0.75 0.24421 " pathEditMode="relative" ptsTypes="AA">
                                      <p:cBhvr>
                                        <p:cTn id="3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15573 0.12222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ruit and Vegetables Reklamní fotografie - 8495259"/>
          <p:cNvPicPr>
            <a:picLocks noChangeAspect="1" noChangeArrowheads="1"/>
          </p:cNvPicPr>
          <p:nvPr/>
        </p:nvPicPr>
        <p:blipFill>
          <a:blip r:embed="rId2" cstate="print"/>
          <a:srcRect l="5747" t="2299" b="52874"/>
          <a:stretch>
            <a:fillRect/>
          </a:stretch>
        </p:blipFill>
        <p:spPr bwMode="auto">
          <a:xfrm>
            <a:off x="2667000" y="3581400"/>
            <a:ext cx="6248400" cy="2895600"/>
          </a:xfrm>
          <a:prstGeom prst="rect">
            <a:avLst/>
          </a:prstGeom>
          <a:noFill/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1600200" y="1219200"/>
            <a:ext cx="6477000" cy="4525963"/>
          </a:xfrm>
        </p:spPr>
        <p:txBody>
          <a:bodyPr/>
          <a:lstStyle/>
          <a:p>
            <a:r>
              <a:rPr lang="sk-SK" sz="6600" dirty="0" smtClean="0"/>
              <a:t> malvice</a:t>
            </a:r>
          </a:p>
          <a:p>
            <a:r>
              <a:rPr lang="sk-SK" sz="6600" dirty="0" smtClean="0"/>
              <a:t> kôstkovice </a:t>
            </a:r>
          </a:p>
          <a:p>
            <a:r>
              <a:rPr lang="sk-SK" sz="6600" dirty="0" smtClean="0"/>
              <a:t> bobule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3733800" cy="914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sk-SK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Ovocné plody</a:t>
            </a:r>
            <a:endParaRPr lang="sk-SK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 txBox="1">
            <a:spLocks/>
          </p:cNvSpPr>
          <p:nvPr/>
        </p:nvSpPr>
        <p:spPr>
          <a:xfrm>
            <a:off x="228600" y="304800"/>
            <a:ext cx="4953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cs typeface="David" pitchFamily="34" charset="-79"/>
              </a:rPr>
              <a:t>Cudzokrajné</a:t>
            </a:r>
            <a:r>
              <a:rPr kumimoji="0" lang="sk-SK" sz="4000" b="1" i="0" u="none" strike="noStrike" kern="1200" cap="none" spc="0" normalizeH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mbria" pitchFamily="18" charset="0"/>
                <a:cs typeface="David" pitchFamily="34" charset="-79"/>
              </a:rPr>
              <a:t> ovocie</a:t>
            </a:r>
            <a:endParaRPr kumimoji="0" lang="sk-SK" sz="4000" b="1" i="0" u="none" strike="noStrike" kern="1200" cap="none" spc="0" normalizeH="0" baseline="0" noProof="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ambria" pitchFamily="18" charset="0"/>
              <a:cs typeface="David" pitchFamily="34" charset="-79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7696200" y="10668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citrón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7696200" y="16002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kivi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6553200" y="533400"/>
            <a:ext cx="2286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granátové jablko</a:t>
            </a:r>
          </a:p>
        </p:txBody>
      </p:sp>
      <p:sp>
        <p:nvSpPr>
          <p:cNvPr id="18" name="Obdĺžnik 17"/>
          <p:cNvSpPr/>
          <p:nvPr/>
        </p:nvSpPr>
        <p:spPr>
          <a:xfrm>
            <a:off x="7696200" y="21336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mango</a:t>
            </a:r>
          </a:p>
        </p:txBody>
      </p:sp>
      <p:sp>
        <p:nvSpPr>
          <p:cNvPr id="19" name="Obdĺžnik 18"/>
          <p:cNvSpPr/>
          <p:nvPr/>
        </p:nvSpPr>
        <p:spPr>
          <a:xfrm>
            <a:off x="7696200" y="27432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ananás</a:t>
            </a:r>
          </a:p>
        </p:txBody>
      </p:sp>
      <p:sp>
        <p:nvSpPr>
          <p:cNvPr id="20" name="Obdĺžnik 19"/>
          <p:cNvSpPr/>
          <p:nvPr/>
        </p:nvSpPr>
        <p:spPr>
          <a:xfrm>
            <a:off x="7696200" y="39624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banán</a:t>
            </a:r>
          </a:p>
        </p:txBody>
      </p:sp>
      <p:sp>
        <p:nvSpPr>
          <p:cNvPr id="21" name="Obdĺžnik 20"/>
          <p:cNvSpPr/>
          <p:nvPr/>
        </p:nvSpPr>
        <p:spPr>
          <a:xfrm>
            <a:off x="7391400" y="3352800"/>
            <a:ext cx="14478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pomaranč</a:t>
            </a:r>
          </a:p>
        </p:txBody>
      </p:sp>
      <p:sp>
        <p:nvSpPr>
          <p:cNvPr id="22" name="Obdĺžnik 21"/>
          <p:cNvSpPr/>
          <p:nvPr/>
        </p:nvSpPr>
        <p:spPr>
          <a:xfrm>
            <a:off x="533400" y="1295400"/>
            <a:ext cx="41148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Priraď názvy ovocia k obrázkom</a:t>
            </a:r>
            <a:endParaRPr lang="sk-SK" dirty="0"/>
          </a:p>
        </p:txBody>
      </p:sp>
      <p:pic>
        <p:nvPicPr>
          <p:cNvPr id="1026" name="Picture 2" descr="http://www.colourbox.com/preview/3045249-356951-food-kiwi-fruit-monochrome-contours-on-a-white-background-v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3372787" cy="2143125"/>
          </a:xfrm>
          <a:prstGeom prst="rect">
            <a:avLst/>
          </a:prstGeom>
          <a:noFill/>
        </p:spPr>
      </p:pic>
      <p:pic>
        <p:nvPicPr>
          <p:cNvPr id="1028" name="Picture 4" descr="http://www.games-sun.com/files/file/pomegranate2-fruit-pictures-coloring-pages-for-kids-boys-girls-28.jpg"/>
          <p:cNvPicPr>
            <a:picLocks noChangeAspect="1" noChangeArrowheads="1"/>
          </p:cNvPicPr>
          <p:nvPr/>
        </p:nvPicPr>
        <p:blipFill>
          <a:blip r:embed="rId3" cstate="print"/>
          <a:srcRect t="7895" r="11553"/>
          <a:stretch>
            <a:fillRect/>
          </a:stretch>
        </p:blipFill>
        <p:spPr bwMode="auto">
          <a:xfrm rot="9577068">
            <a:off x="4858861" y="2229635"/>
            <a:ext cx="1981200" cy="2667000"/>
          </a:xfrm>
          <a:prstGeom prst="rect">
            <a:avLst/>
          </a:prstGeom>
          <a:noFill/>
        </p:spPr>
      </p:pic>
      <p:pic>
        <p:nvPicPr>
          <p:cNvPr id="1030" name="Picture 6" descr="http://www.predskolaci.cz/wp-content/uploads/2010/09/ovoce-ananas.jpg"/>
          <p:cNvPicPr>
            <a:picLocks noChangeAspect="1" noChangeArrowheads="1"/>
          </p:cNvPicPr>
          <p:nvPr/>
        </p:nvPicPr>
        <p:blipFill>
          <a:blip r:embed="rId4" cstate="print"/>
          <a:srcRect l="19104" t="3582" r="16418" b="3284"/>
          <a:stretch>
            <a:fillRect/>
          </a:stretch>
        </p:blipFill>
        <p:spPr bwMode="auto">
          <a:xfrm>
            <a:off x="3124200" y="1752600"/>
            <a:ext cx="2057400" cy="2971800"/>
          </a:xfrm>
          <a:prstGeom prst="rect">
            <a:avLst/>
          </a:prstGeom>
          <a:noFill/>
        </p:spPr>
      </p:pic>
      <p:sp>
        <p:nvSpPr>
          <p:cNvPr id="1032" name="AutoShape 8" descr="http://colouringbook.org/SVG/2011/COLOURINGBOOK.ORG/food_lemon_citron_black_white_line_art_scalable_vector_graphics_svg_inkscape_adobe_illustrator_clip_art_clipart_coloring_book_colour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34" name="AutoShape 10" descr="http://colouringbook.org/SVG/2011/COLOURINGBOOK.ORG/food_lemon_citron_black_white_line_art_scalable_vector_graphics_svg_inkscape_adobe_illustrator_clip_art_clipart_coloring_book_colour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sp>
        <p:nvSpPr>
          <p:cNvPr id="1036" name="AutoShape 12" descr="http://colouringbook.org/SVG/2011/COLOURINGBOOK.ORG/food_lemon_citron_black_white_line_art_scalable_vector_graphics_svg_inkscape_adobe_illustrator_clip_art_clipart_coloring_book_colour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 dirty="0"/>
          </a:p>
        </p:txBody>
      </p:sp>
      <p:pic>
        <p:nvPicPr>
          <p:cNvPr id="1038" name="Picture 14" descr="http://www.gratisskole.dk/sdata/minipic/002/00236-600.png"/>
          <p:cNvPicPr>
            <a:picLocks noChangeAspect="1" noChangeArrowheads="1"/>
          </p:cNvPicPr>
          <p:nvPr/>
        </p:nvPicPr>
        <p:blipFill>
          <a:blip r:embed="rId5" cstate="print"/>
          <a:srcRect l="6383" t="17021" r="6383" b="17021"/>
          <a:stretch>
            <a:fillRect/>
          </a:stretch>
        </p:blipFill>
        <p:spPr bwMode="auto">
          <a:xfrm>
            <a:off x="4495800" y="4114800"/>
            <a:ext cx="3124200" cy="2362200"/>
          </a:xfrm>
          <a:prstGeom prst="rect">
            <a:avLst/>
          </a:prstGeom>
          <a:noFill/>
        </p:spPr>
      </p:pic>
      <p:pic>
        <p:nvPicPr>
          <p:cNvPr id="1054" name="Picture 30" descr="http://files.materskaskola-pruske.webnode.sk/200000005-3d0ba3d865/pomaranc.gif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</a:blip>
          <a:srcRect l="19200" r="29600"/>
          <a:stretch>
            <a:fillRect/>
          </a:stretch>
        </p:blipFill>
        <p:spPr bwMode="auto">
          <a:xfrm>
            <a:off x="2438400" y="3657600"/>
            <a:ext cx="2438400" cy="2857500"/>
          </a:xfrm>
          <a:prstGeom prst="rect">
            <a:avLst/>
          </a:prstGeom>
          <a:noFill/>
        </p:spPr>
      </p:pic>
      <p:pic>
        <p:nvPicPr>
          <p:cNvPr id="1058" name="Picture 34" descr="http://mirceaeliade.wikispaces.com/file/view/banane.GIF/33439101/banane.GIF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</a:blip>
          <a:srcRect/>
          <a:stretch>
            <a:fillRect/>
          </a:stretch>
        </p:blipFill>
        <p:spPr bwMode="auto">
          <a:xfrm>
            <a:off x="0" y="4343400"/>
            <a:ext cx="3276600" cy="23271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veverusky.websnadno.cz/21lau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252" y="1219200"/>
            <a:ext cx="5337048" cy="5181600"/>
          </a:xfrm>
          <a:prstGeom prst="rect">
            <a:avLst/>
          </a:prstGeom>
          <a:noFill/>
        </p:spPr>
      </p:pic>
      <p:sp>
        <p:nvSpPr>
          <p:cNvPr id="9" name="Ovál 8"/>
          <p:cNvSpPr/>
          <p:nvPr/>
        </p:nvSpPr>
        <p:spPr>
          <a:xfrm>
            <a:off x="304800" y="304800"/>
            <a:ext cx="2743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Vyfarbi si</a:t>
            </a:r>
            <a:endParaRPr lang="sk-SK" dirty="0"/>
          </a:p>
        </p:txBody>
      </p:sp>
      <p:pic>
        <p:nvPicPr>
          <p:cNvPr id="4" name="Obrázok 3" descr="http://lackovaj.unas.cz/prouka/2roc/ovocie/ovocie2.gif"/>
          <p:cNvPicPr/>
          <p:nvPr/>
        </p:nvPicPr>
        <p:blipFill>
          <a:blip r:embed="rId3" cstate="print">
            <a:biLevel thresh="50000"/>
          </a:blip>
          <a:srcRect/>
          <a:stretch>
            <a:fillRect/>
          </a:stretch>
        </p:blipFill>
        <p:spPr bwMode="auto">
          <a:xfrm>
            <a:off x="304800" y="3048000"/>
            <a:ext cx="32766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aoblený obdĺžnik 10"/>
          <p:cNvSpPr/>
          <p:nvPr/>
        </p:nvSpPr>
        <p:spPr>
          <a:xfrm>
            <a:off x="533400" y="762000"/>
            <a:ext cx="3962400" cy="426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676275" y="3223141"/>
            <a:ext cx="327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www.zahradnictvocaklov.sk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657225" y="2278023"/>
            <a:ext cx="192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www.wildlife.sk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690562" y="3695700"/>
            <a:ext cx="2563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www.ackovaj.unas.cz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635718" y="1858326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www.pesiazona.sk</a:t>
            </a: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661987" y="2747962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www.naturfoto.cz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690562" y="4118967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www.veverusky.websnadno.cz</a:t>
            </a:r>
            <a:endParaRPr lang="sk-SK" dirty="0"/>
          </a:p>
        </p:txBody>
      </p:sp>
      <p:pic>
        <p:nvPicPr>
          <p:cNvPr id="12" name="Picture 6" descr="http://veverusky.websnadno.cz/Pfirsichbaum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295400"/>
            <a:ext cx="4120515" cy="4800600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>
            <a:off x="676275" y="1295400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u="sng" dirty="0" smtClean="0"/>
              <a:t>Zdroje obrázkov</a:t>
            </a:r>
            <a:r>
              <a:rPr lang="sk-SK" b="1" dirty="0" smtClean="0"/>
              <a:t>:</a:t>
            </a:r>
            <a:endParaRPr lang="sk-SK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http://www.zahradnictvocaklov.sk/images/p011_1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65230"/>
            <a:ext cx="8077200" cy="4759372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762000" y="1752600"/>
            <a:ext cx="1905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druhy a využitie </a:t>
            </a:r>
            <a:endParaRPr lang="sk-SK" dirty="0"/>
          </a:p>
        </p:txBody>
      </p:sp>
      <p:sp>
        <p:nvSpPr>
          <p:cNvPr id="7" name="Nadpis 6"/>
          <p:cNvSpPr txBox="1">
            <a:spLocks/>
          </p:cNvSpPr>
          <p:nvPr/>
        </p:nvSpPr>
        <p:spPr>
          <a:xfrm>
            <a:off x="533400" y="-228600"/>
            <a:ext cx="7086600" cy="3139321"/>
          </a:xfrm>
          <a:prstGeom prst="rect">
            <a:avLst/>
          </a:prstGeom>
          <a:noFill/>
        </p:spPr>
        <p:txBody>
          <a:bodyPr vert="horz" wrap="square" rtlCol="0" anchor="b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Engravers MT" pitchFamily="18" charset="0"/>
                <a:ea typeface="+mj-ea"/>
                <a:cs typeface="+mj-cs"/>
              </a:rPr>
              <a:t>  </a:t>
            </a:r>
            <a:r>
              <a:rPr kumimoji="0" lang="sk-SK" sz="1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Earwig Factory" pitchFamily="2" charset="0"/>
                <a:ea typeface="+mj-ea"/>
                <a:cs typeface="+mj-cs"/>
              </a:rPr>
              <a:t>OVOCIE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kankan.sk/content/articles/1033/article-aby-dieta-jedlo-ovocie-a-zelenin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191000"/>
            <a:ext cx="3810000" cy="2314575"/>
          </a:xfrm>
          <a:prstGeom prst="rect">
            <a:avLst/>
          </a:prstGeom>
          <a:noFill/>
        </p:spPr>
      </p:pic>
      <p:sp>
        <p:nvSpPr>
          <p:cNvPr id="5" name="Ovál 4"/>
          <p:cNvSpPr/>
          <p:nvPr/>
        </p:nvSpPr>
        <p:spPr>
          <a:xfrm>
            <a:off x="381000" y="2133600"/>
            <a:ext cx="1828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je zdravé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7" name="Nadpis 6"/>
          <p:cNvSpPr txBox="1">
            <a:spLocks noGrp="1"/>
          </p:cNvSpPr>
          <p:nvPr>
            <p:ph type="title"/>
          </p:nvPr>
        </p:nvSpPr>
        <p:spPr>
          <a:xfrm>
            <a:off x="381000" y="-5328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chemeClr val="accent2">
                    <a:lumMod val="75000"/>
                  </a:schemeClr>
                </a:solidFill>
                <a:latin typeface="Engravers MT" pitchFamily="18" charset="0"/>
              </a:rPr>
              <a:t>  </a:t>
            </a:r>
            <a:r>
              <a:rPr lang="sk-SK" sz="9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</a:rPr>
              <a:t>OVOCIE</a:t>
            </a:r>
          </a:p>
          <a:p>
            <a:r>
              <a:rPr lang="sk-SK" sz="7200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   </a:t>
            </a:r>
            <a:endParaRPr lang="sk-SK" sz="72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8" name="Ovál 7"/>
          <p:cNvSpPr/>
          <p:nvPr/>
        </p:nvSpPr>
        <p:spPr>
          <a:xfrm>
            <a:off x="1143000" y="3276600"/>
            <a:ext cx="1828800" cy="914400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je veľmi chutné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4495800" y="4572000"/>
            <a:ext cx="1828800" cy="1066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obsahuje veľa vitamínov 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6100762" y="1166812"/>
            <a:ext cx="2438400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obsahuje látky potrebné pre náš organizmus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>
            <a:off x="3962400" y="2819400"/>
            <a:ext cx="2286000" cy="1447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pomáha predchádzať chorobám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2743200" y="1828800"/>
            <a:ext cx="18288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dokáže zasýtiť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6724649" y="3476625"/>
            <a:ext cx="1828800" cy="9144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dá sa uskladniť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4" name="Ovál 13"/>
          <p:cNvSpPr/>
          <p:nvPr/>
        </p:nvSpPr>
        <p:spPr>
          <a:xfrm>
            <a:off x="6553200" y="4972050"/>
            <a:ext cx="2286000" cy="1524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je plodom ovocných stromov, kríkov a bylín</a:t>
            </a:r>
            <a:endParaRPr lang="sk-SK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d04.jxs.cz/870/371/8cc69b01d0_70923198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2057399" cy="1371600"/>
          </a:xfrm>
          <a:prstGeom prst="rect">
            <a:avLst/>
          </a:prstGeom>
          <a:noFill/>
        </p:spPr>
      </p:pic>
      <p:pic>
        <p:nvPicPr>
          <p:cNvPr id="17412" name="Picture 4" descr="http://www.oskole.sk/userfiles/image/Zofia/M%C3%A1j%20-%202012/Pr%C3%ADrodoveda/Pr%C3%ADrodoveda%206%20Ovocn%C3%A9%20rastliny%20II__html_m588c34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0" y="1752600"/>
            <a:ext cx="1879600" cy="1409700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304800" y="29718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jabloň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3276600" y="30480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hruška</a:t>
            </a:r>
          </a:p>
        </p:txBody>
      </p:sp>
      <p:pic>
        <p:nvPicPr>
          <p:cNvPr id="17416" name="Picture 8" descr="broskyna.JPG (63092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14800"/>
            <a:ext cx="2112224" cy="1581151"/>
          </a:xfrm>
          <a:prstGeom prst="rect">
            <a:avLst/>
          </a:prstGeom>
          <a:noFill/>
        </p:spPr>
      </p:pic>
      <p:sp>
        <p:nvSpPr>
          <p:cNvPr id="17" name="Obdĺžnik 16"/>
          <p:cNvSpPr/>
          <p:nvPr/>
        </p:nvSpPr>
        <p:spPr>
          <a:xfrm>
            <a:off x="5943600" y="5562600"/>
            <a:ext cx="14478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broskyňa</a:t>
            </a:r>
          </a:p>
        </p:txBody>
      </p:sp>
      <p:pic>
        <p:nvPicPr>
          <p:cNvPr id="17418" name="Picture 10" descr="ceresna.JPG (61519 byte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752600"/>
            <a:ext cx="1921582" cy="1438275"/>
          </a:xfrm>
          <a:prstGeom prst="rect">
            <a:avLst/>
          </a:prstGeom>
          <a:noFill/>
        </p:spPr>
      </p:pic>
      <p:sp>
        <p:nvSpPr>
          <p:cNvPr id="19" name="Obdĺžnik 18"/>
          <p:cNvSpPr/>
          <p:nvPr/>
        </p:nvSpPr>
        <p:spPr>
          <a:xfrm>
            <a:off x="6019800" y="2971800"/>
            <a:ext cx="14478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čerešňa</a:t>
            </a:r>
          </a:p>
        </p:txBody>
      </p:sp>
      <p:pic>
        <p:nvPicPr>
          <p:cNvPr id="17420" name="Picture 12" descr="http://i.sme.sk/cdata/8/48/4853648/Cerasus-r811_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038600"/>
            <a:ext cx="2057400" cy="1639062"/>
          </a:xfrm>
          <a:prstGeom prst="rect">
            <a:avLst/>
          </a:prstGeom>
          <a:noFill/>
        </p:spPr>
      </p:pic>
      <p:sp>
        <p:nvSpPr>
          <p:cNvPr id="21" name="Obdĺžnik 20"/>
          <p:cNvSpPr/>
          <p:nvPr/>
        </p:nvSpPr>
        <p:spPr>
          <a:xfrm>
            <a:off x="304800" y="5486400"/>
            <a:ext cx="14478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višňa</a:t>
            </a:r>
          </a:p>
        </p:txBody>
      </p:sp>
      <p:pic>
        <p:nvPicPr>
          <p:cNvPr id="17422" name="Picture 14" descr="http://www.wildlife.sk/album/rastliny%20-%20plants/slides/slivka%20trnkov%C3%A1_MK_100_0245.JPG"/>
          <p:cNvPicPr>
            <a:picLocks noChangeAspect="1" noChangeArrowheads="1"/>
          </p:cNvPicPr>
          <p:nvPr/>
        </p:nvPicPr>
        <p:blipFill>
          <a:blip r:embed="rId7" cstate="print"/>
          <a:srcRect t="13333" r="11429"/>
          <a:stretch>
            <a:fillRect/>
          </a:stretch>
        </p:blipFill>
        <p:spPr bwMode="auto">
          <a:xfrm>
            <a:off x="3124200" y="4038600"/>
            <a:ext cx="2024743" cy="1485901"/>
          </a:xfrm>
          <a:prstGeom prst="rect">
            <a:avLst/>
          </a:prstGeom>
          <a:noFill/>
        </p:spPr>
      </p:pic>
      <p:sp>
        <p:nvSpPr>
          <p:cNvPr id="15" name="Obdĺžnik 14"/>
          <p:cNvSpPr/>
          <p:nvPr/>
        </p:nvSpPr>
        <p:spPr>
          <a:xfrm>
            <a:off x="2971800" y="54864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slivka</a:t>
            </a:r>
          </a:p>
        </p:txBody>
      </p:sp>
      <p:pic>
        <p:nvPicPr>
          <p:cNvPr id="17426" name="Picture 18" descr="http://www.zspolke2009.szm.com/images/ine/jablk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2057400"/>
            <a:ext cx="1420586" cy="1205346"/>
          </a:xfrm>
          <a:prstGeom prst="rect">
            <a:avLst/>
          </a:prstGeom>
          <a:noFill/>
        </p:spPr>
      </p:pic>
      <p:pic>
        <p:nvPicPr>
          <p:cNvPr id="17436" name="Picture 28" descr="http://www.squasharena.li/obrazky/fresh-napoje-hruska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2514600"/>
            <a:ext cx="714375" cy="1066801"/>
          </a:xfrm>
          <a:prstGeom prst="rect">
            <a:avLst/>
          </a:prstGeom>
          <a:noFill/>
        </p:spPr>
      </p:pic>
      <p:pic>
        <p:nvPicPr>
          <p:cNvPr id="17442" name="Picture 34" descr="http://www.e-fajciar.sk/fotky17856/fotos/_vyrn_16visa.jpg"/>
          <p:cNvPicPr>
            <a:picLocks noChangeAspect="1" noChangeArrowheads="1"/>
          </p:cNvPicPr>
          <p:nvPr/>
        </p:nvPicPr>
        <p:blipFill>
          <a:blip r:embed="rId10" cstate="print"/>
          <a:srcRect l="8449" r="15512"/>
          <a:stretch>
            <a:fillRect/>
          </a:stretch>
        </p:blipFill>
        <p:spPr bwMode="auto">
          <a:xfrm>
            <a:off x="8077200" y="2574925"/>
            <a:ext cx="762000" cy="920751"/>
          </a:xfrm>
          <a:prstGeom prst="rect">
            <a:avLst/>
          </a:prstGeom>
          <a:noFill/>
        </p:spPr>
      </p:pic>
      <p:pic>
        <p:nvPicPr>
          <p:cNvPr id="17444" name="Picture 36" descr="http://www.sedi-fruits.at/images/img-big/kirsch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5029200"/>
            <a:ext cx="1600200" cy="1066800"/>
          </a:xfrm>
          <a:prstGeom prst="rect">
            <a:avLst/>
          </a:prstGeom>
          <a:noFill/>
        </p:spPr>
      </p:pic>
      <p:pic>
        <p:nvPicPr>
          <p:cNvPr id="17446" name="Picture 38" descr="http://www.maty.sro.sk/uploads/images/slivka_1.jpg"/>
          <p:cNvPicPr>
            <a:picLocks noChangeAspect="1" noChangeArrowheads="1"/>
          </p:cNvPicPr>
          <p:nvPr/>
        </p:nvPicPr>
        <p:blipFill>
          <a:blip r:embed="rId12" cstate="print"/>
          <a:srcRect t="17204"/>
          <a:stretch>
            <a:fillRect/>
          </a:stretch>
        </p:blipFill>
        <p:spPr bwMode="auto">
          <a:xfrm>
            <a:off x="4267200" y="5562600"/>
            <a:ext cx="1189027" cy="733426"/>
          </a:xfrm>
          <a:prstGeom prst="rect">
            <a:avLst/>
          </a:prstGeom>
          <a:noFill/>
        </p:spPr>
      </p:pic>
      <p:pic>
        <p:nvPicPr>
          <p:cNvPr id="17450" name="Picture 42" descr="http://www.moda.sk/e/sites/www.moda.sk/Autori/IrenaVoriskova/20080726_Broskve_Malo_Kalorii_Hodne_Zdravi/images/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00" y="5715000"/>
            <a:ext cx="989202" cy="971378"/>
          </a:xfrm>
          <a:prstGeom prst="rect">
            <a:avLst/>
          </a:prstGeom>
          <a:noFill/>
        </p:spPr>
      </p:pic>
      <p:sp>
        <p:nvSpPr>
          <p:cNvPr id="37" name="Nadpis 6"/>
          <p:cNvSpPr txBox="1">
            <a:spLocks/>
          </p:cNvSpPr>
          <p:nvPr/>
        </p:nvSpPr>
        <p:spPr>
          <a:xfrm>
            <a:off x="1094446" y="-139353"/>
            <a:ext cx="7037578" cy="2677656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Engravers MT" pitchFamily="18" charset="0"/>
                <a:ea typeface="+mj-ea"/>
                <a:cs typeface="+mj-cs"/>
              </a:rPr>
              <a:t>  </a:t>
            </a: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Earwig Factory" pitchFamily="2" charset="0"/>
                <a:ea typeface="+mj-ea"/>
                <a:cs typeface="+mj-cs"/>
              </a:rPr>
              <a:t>OVOCNÉ</a:t>
            </a:r>
            <a:r>
              <a:rPr kumimoji="0" lang="sk-SK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Earwig Factory" pitchFamily="2" charset="0"/>
                <a:ea typeface="+mj-ea"/>
                <a:cs typeface="+mj-cs"/>
              </a:rPr>
              <a:t>  stromy</a:t>
            </a:r>
            <a:endParaRPr kumimoji="0" lang="sk-SK" sz="7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Earwig Factory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d04.jxs.cz/870/371/8cc69b01d0_70923198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2057399" cy="1371600"/>
          </a:xfrm>
          <a:prstGeom prst="rect">
            <a:avLst/>
          </a:prstGeom>
          <a:noFill/>
        </p:spPr>
      </p:pic>
      <p:pic>
        <p:nvPicPr>
          <p:cNvPr id="17412" name="Picture 4" descr="http://www.oskole.sk/userfiles/image/Zofia/M%C3%A1j%20-%202012/Pr%C3%ADrodoveda/Pr%C3%ADrodoveda%206%20Ovocn%C3%A9%20rastliny%20II__html_m588c34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00200"/>
            <a:ext cx="1879600" cy="1409700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228600" y="41148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jabloň</a:t>
            </a:r>
          </a:p>
        </p:txBody>
      </p:sp>
      <p:sp>
        <p:nvSpPr>
          <p:cNvPr id="13" name="Obdĺžnik 12"/>
          <p:cNvSpPr/>
          <p:nvPr/>
        </p:nvSpPr>
        <p:spPr>
          <a:xfrm>
            <a:off x="228600" y="30480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hruška</a:t>
            </a:r>
          </a:p>
        </p:txBody>
      </p:sp>
      <p:pic>
        <p:nvPicPr>
          <p:cNvPr id="17416" name="Picture 8" descr="broskyna.JPG (63092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648200"/>
            <a:ext cx="2112224" cy="1581151"/>
          </a:xfrm>
          <a:prstGeom prst="rect">
            <a:avLst/>
          </a:prstGeom>
          <a:noFill/>
        </p:spPr>
      </p:pic>
      <p:sp>
        <p:nvSpPr>
          <p:cNvPr id="17" name="Obdĺžnik 16"/>
          <p:cNvSpPr/>
          <p:nvPr/>
        </p:nvSpPr>
        <p:spPr>
          <a:xfrm>
            <a:off x="7467600" y="3048000"/>
            <a:ext cx="14478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broskyňa</a:t>
            </a:r>
          </a:p>
        </p:txBody>
      </p:sp>
      <p:pic>
        <p:nvPicPr>
          <p:cNvPr id="17418" name="Picture 10" descr="ceresna.JPG (61519 byte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524000"/>
            <a:ext cx="1921582" cy="1438275"/>
          </a:xfrm>
          <a:prstGeom prst="rect">
            <a:avLst/>
          </a:prstGeom>
          <a:noFill/>
        </p:spPr>
      </p:pic>
      <p:sp>
        <p:nvSpPr>
          <p:cNvPr id="19" name="Obdĺžnik 18"/>
          <p:cNvSpPr/>
          <p:nvPr/>
        </p:nvSpPr>
        <p:spPr>
          <a:xfrm>
            <a:off x="7467600" y="3581400"/>
            <a:ext cx="14478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čerešňa</a:t>
            </a:r>
          </a:p>
        </p:txBody>
      </p:sp>
      <p:pic>
        <p:nvPicPr>
          <p:cNvPr id="17420" name="Picture 12" descr="http://i.sme.sk/cdata/8/48/4853648/Cerasus-r811_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648200"/>
            <a:ext cx="2057400" cy="1639062"/>
          </a:xfrm>
          <a:prstGeom prst="rect">
            <a:avLst/>
          </a:prstGeom>
          <a:noFill/>
        </p:spPr>
      </p:pic>
      <p:sp>
        <p:nvSpPr>
          <p:cNvPr id="21" name="Obdĺžnik 20"/>
          <p:cNvSpPr/>
          <p:nvPr/>
        </p:nvSpPr>
        <p:spPr>
          <a:xfrm>
            <a:off x="7467600" y="4114800"/>
            <a:ext cx="14478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višňa</a:t>
            </a:r>
          </a:p>
        </p:txBody>
      </p:sp>
      <p:pic>
        <p:nvPicPr>
          <p:cNvPr id="17422" name="Picture 14" descr="http://www.wildlife.sk/album/rastliny%20-%20plants/slides/slivka%20trnkov%C3%A1_MK_100_0245.JPG"/>
          <p:cNvPicPr>
            <a:picLocks noChangeAspect="1" noChangeArrowheads="1"/>
          </p:cNvPicPr>
          <p:nvPr/>
        </p:nvPicPr>
        <p:blipFill>
          <a:blip r:embed="rId7" cstate="print"/>
          <a:srcRect t="13333" r="11429"/>
          <a:stretch>
            <a:fillRect/>
          </a:stretch>
        </p:blipFill>
        <p:spPr bwMode="auto">
          <a:xfrm>
            <a:off x="3429000" y="4648200"/>
            <a:ext cx="2232409" cy="1638301"/>
          </a:xfrm>
          <a:prstGeom prst="rect">
            <a:avLst/>
          </a:prstGeom>
          <a:noFill/>
        </p:spPr>
      </p:pic>
      <p:sp>
        <p:nvSpPr>
          <p:cNvPr id="15" name="Obdĺžnik 14"/>
          <p:cNvSpPr/>
          <p:nvPr/>
        </p:nvSpPr>
        <p:spPr>
          <a:xfrm>
            <a:off x="228600" y="35814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slivka</a:t>
            </a:r>
          </a:p>
        </p:txBody>
      </p:sp>
      <p:pic>
        <p:nvPicPr>
          <p:cNvPr id="17426" name="Picture 18" descr="http://www.zspolke2009.szm.com/images/ine/jablko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2209800"/>
            <a:ext cx="1420586" cy="1205346"/>
          </a:xfrm>
          <a:prstGeom prst="rect">
            <a:avLst/>
          </a:prstGeom>
          <a:noFill/>
        </p:spPr>
      </p:pic>
      <p:pic>
        <p:nvPicPr>
          <p:cNvPr id="17436" name="Picture 28" descr="http://www.squasharena.li/obrazky/fresh-napoje-hruska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00600" y="2514600"/>
            <a:ext cx="714375" cy="1066801"/>
          </a:xfrm>
          <a:prstGeom prst="rect">
            <a:avLst/>
          </a:prstGeom>
          <a:noFill/>
        </p:spPr>
      </p:pic>
      <p:pic>
        <p:nvPicPr>
          <p:cNvPr id="17442" name="Picture 34" descr="http://www.e-fajciar.sk/fotky17856/fotos/_vyrn_16visa.jpg"/>
          <p:cNvPicPr>
            <a:picLocks noChangeAspect="1" noChangeArrowheads="1"/>
          </p:cNvPicPr>
          <p:nvPr/>
        </p:nvPicPr>
        <p:blipFill>
          <a:blip r:embed="rId10" cstate="print"/>
          <a:srcRect l="8449" r="15512"/>
          <a:stretch>
            <a:fillRect/>
          </a:stretch>
        </p:blipFill>
        <p:spPr bwMode="auto">
          <a:xfrm>
            <a:off x="7772400" y="1905000"/>
            <a:ext cx="762000" cy="920751"/>
          </a:xfrm>
          <a:prstGeom prst="rect">
            <a:avLst/>
          </a:prstGeom>
          <a:noFill/>
        </p:spPr>
      </p:pic>
      <p:pic>
        <p:nvPicPr>
          <p:cNvPr id="17444" name="Picture 36" descr="http://www.sedi-fruits.at/images/img-big/kirsch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" y="5638800"/>
            <a:ext cx="1600200" cy="1066800"/>
          </a:xfrm>
          <a:prstGeom prst="rect">
            <a:avLst/>
          </a:prstGeom>
          <a:noFill/>
        </p:spPr>
      </p:pic>
      <p:pic>
        <p:nvPicPr>
          <p:cNvPr id="17446" name="Picture 38" descr="http://www.maty.sro.sk/uploads/images/slivka_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698" b="100000" l="2500" r="100000"/>
                    </a14:imgEffect>
                  </a14:imgLayer>
                </a14:imgProps>
              </a:ext>
            </a:extLst>
          </a:blip>
          <a:srcRect t="17204"/>
          <a:stretch>
            <a:fillRect/>
          </a:stretch>
        </p:blipFill>
        <p:spPr bwMode="auto">
          <a:xfrm>
            <a:off x="4724400" y="5943600"/>
            <a:ext cx="1189027" cy="733426"/>
          </a:xfrm>
          <a:prstGeom prst="rect">
            <a:avLst/>
          </a:prstGeom>
          <a:noFill/>
        </p:spPr>
      </p:pic>
      <p:pic>
        <p:nvPicPr>
          <p:cNvPr id="17450" name="Picture 42" descr="http://www.moda.sk/e/sites/www.moda.sk/Autori/IrenaVoriskova/20080726_Broskve_Malo_Kalorii_Hodne_Zdravi/images/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703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0" y="5714999"/>
            <a:ext cx="989202" cy="971378"/>
          </a:xfrm>
          <a:prstGeom prst="rect">
            <a:avLst/>
          </a:prstGeom>
          <a:noFill/>
        </p:spPr>
      </p:pic>
      <p:sp>
        <p:nvSpPr>
          <p:cNvPr id="37" name="Nadpis 6"/>
          <p:cNvSpPr txBox="1">
            <a:spLocks/>
          </p:cNvSpPr>
          <p:nvPr/>
        </p:nvSpPr>
        <p:spPr>
          <a:xfrm>
            <a:off x="2743200" y="-457200"/>
            <a:ext cx="6629400" cy="2677656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Engravers MT" pitchFamily="18" charset="0"/>
                <a:ea typeface="+mj-ea"/>
                <a:cs typeface="+mj-cs"/>
              </a:rPr>
              <a:t>  </a:t>
            </a:r>
            <a:r>
              <a:rPr kumimoji="0" lang="sk-SK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Earwig Factory" pitchFamily="2" charset="0"/>
                <a:ea typeface="+mj-ea"/>
                <a:cs typeface="+mj-cs"/>
              </a:rPr>
              <a:t>OVOCNÉ</a:t>
            </a:r>
            <a:r>
              <a:rPr kumimoji="0" lang="sk-SK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Earwig Factory" pitchFamily="2" charset="0"/>
                <a:ea typeface="+mj-ea"/>
                <a:cs typeface="+mj-cs"/>
              </a:rPr>
              <a:t>  stromy</a:t>
            </a:r>
            <a:endParaRPr kumimoji="0" lang="sk-SK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Earwig Factory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304800" y="304800"/>
            <a:ext cx="2362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Vieš priradiť názvy ovocia k obrázkom?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463 L 0.3791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0.00647 L 0.3875 0.3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-0.00462 L 0.09583 -0.19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0.00648 L -0.15416 0.461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7.9556E-7 L -0.11667 -0.111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704E-6 L -0.6625 0.30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19" grpId="0" animBg="1"/>
      <p:bldP spid="2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pesiazona.sk/wm/13904/4/142147974/Cucoriedka-vysoka.jpg?height=200&amp;widt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09800"/>
            <a:ext cx="1752600" cy="1752600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2590800" y="3886200"/>
            <a:ext cx="16764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čučoriedka</a:t>
            </a:r>
          </a:p>
        </p:txBody>
      </p:sp>
      <p:pic>
        <p:nvPicPr>
          <p:cNvPr id="6148" name="Picture 4" descr="http://static.zlacnene.sk/foto/vyrobky/291250/29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419600"/>
            <a:ext cx="1447800" cy="1981200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6858000" y="62484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ríbezľa</a:t>
            </a:r>
          </a:p>
        </p:txBody>
      </p:sp>
      <p:pic>
        <p:nvPicPr>
          <p:cNvPr id="6150" name="Picture 6" descr="http://img.pesiazona.sk/wm/13904/2/145171052/Egres-Invicta-Grossularia-albus-Invicta.jpg?height=150&amp;widt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09800"/>
            <a:ext cx="1733550" cy="173355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4800600" y="38862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egreš</a:t>
            </a:r>
          </a:p>
        </p:txBody>
      </p:sp>
      <p:pic>
        <p:nvPicPr>
          <p:cNvPr id="6152" name="Picture 8" descr="Černica ´Black Satin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209800"/>
            <a:ext cx="1733550" cy="1733551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6934200" y="38862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černica</a:t>
            </a:r>
          </a:p>
        </p:txBody>
      </p:sp>
      <p:pic>
        <p:nvPicPr>
          <p:cNvPr id="6154" name="Picture 10" descr="Vinič stolový ´Krystal´ (Vitis ´Krys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209800"/>
            <a:ext cx="1752600" cy="1752602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381000" y="38862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vinič</a:t>
            </a:r>
          </a:p>
        </p:txBody>
      </p:sp>
      <p:pic>
        <p:nvPicPr>
          <p:cNvPr id="6156" name="Picture 12" descr="http://www.naturfoto.cz/fotografie/andera/brusnica-obycajna-8232.jpg"/>
          <p:cNvPicPr>
            <a:picLocks noChangeAspect="1" noChangeArrowheads="1"/>
          </p:cNvPicPr>
          <p:nvPr/>
        </p:nvPicPr>
        <p:blipFill>
          <a:blip r:embed="rId7" cstate="print"/>
          <a:srcRect b="5333"/>
          <a:stretch>
            <a:fillRect/>
          </a:stretch>
        </p:blipFill>
        <p:spPr bwMode="auto">
          <a:xfrm>
            <a:off x="4114800" y="4419600"/>
            <a:ext cx="1569613" cy="1981200"/>
          </a:xfrm>
          <a:prstGeom prst="rect">
            <a:avLst/>
          </a:prstGeom>
          <a:noFill/>
        </p:spPr>
      </p:pic>
      <p:pic>
        <p:nvPicPr>
          <p:cNvPr id="2" name="Picture 2" descr="http://survival.strefa.pl/r2/malina-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419600"/>
            <a:ext cx="1545108" cy="2057400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838200" y="62484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malina</a:t>
            </a:r>
          </a:p>
        </p:txBody>
      </p:sp>
      <p:sp>
        <p:nvSpPr>
          <p:cNvPr id="5" name="Obdĺžnik 4"/>
          <p:cNvSpPr/>
          <p:nvPr/>
        </p:nvSpPr>
        <p:spPr>
          <a:xfrm>
            <a:off x="3962400" y="6248400"/>
            <a:ext cx="13716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brusnica</a:t>
            </a:r>
          </a:p>
        </p:txBody>
      </p:sp>
      <p:sp>
        <p:nvSpPr>
          <p:cNvPr id="20" name="Nadpis 6"/>
          <p:cNvSpPr txBox="1">
            <a:spLocks/>
          </p:cNvSpPr>
          <p:nvPr/>
        </p:nvSpPr>
        <p:spPr>
          <a:xfrm>
            <a:off x="1119187" y="0"/>
            <a:ext cx="7924800" cy="2677656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Engravers MT" pitchFamily="18" charset="0"/>
                <a:ea typeface="+mj-ea"/>
                <a:cs typeface="+mj-cs"/>
              </a:rPr>
              <a:t>  </a:t>
            </a: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Earwig Factory" pitchFamily="2" charset="0"/>
                <a:ea typeface="+mj-ea"/>
                <a:cs typeface="+mj-cs"/>
              </a:rPr>
              <a:t>OVOCNÉ</a:t>
            </a:r>
            <a:r>
              <a:rPr kumimoji="0" lang="sk-SK" sz="7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Earwig Factory" pitchFamily="2" charset="0"/>
                <a:ea typeface="+mj-ea"/>
                <a:cs typeface="+mj-cs"/>
              </a:rPr>
              <a:t>  kríky</a:t>
            </a:r>
            <a:endParaRPr kumimoji="0" lang="sk-SK" sz="7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Earwig Factory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pesiazona.sk/wm/13904/4/142147974/Cucoriedka-vysoka.jpg?height=200&amp;width=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09800"/>
            <a:ext cx="1752600" cy="1752600"/>
          </a:xfrm>
          <a:prstGeom prst="rect">
            <a:avLst/>
          </a:prstGeom>
          <a:noFill/>
        </p:spPr>
      </p:pic>
      <p:pic>
        <p:nvPicPr>
          <p:cNvPr id="6148" name="Picture 4" descr="http://static.zlacnene.sk/foto/vyrobky/291250/29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419600"/>
            <a:ext cx="1447800" cy="1981200"/>
          </a:xfrm>
          <a:prstGeom prst="rect">
            <a:avLst/>
          </a:prstGeom>
          <a:noFill/>
        </p:spPr>
      </p:pic>
      <p:pic>
        <p:nvPicPr>
          <p:cNvPr id="6150" name="Picture 6" descr="http://img.pesiazona.sk/wm/13904/2/145171052/Egres-Invicta-Grossularia-albus-Invicta.jpg?height=150&amp;widt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209800"/>
            <a:ext cx="1733550" cy="1733550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7239000" y="62484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egreš</a:t>
            </a:r>
          </a:p>
        </p:txBody>
      </p:sp>
      <p:pic>
        <p:nvPicPr>
          <p:cNvPr id="6152" name="Picture 8" descr="Černica ´Black Satin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209800"/>
            <a:ext cx="1733550" cy="1733551"/>
          </a:xfrm>
          <a:prstGeom prst="rect">
            <a:avLst/>
          </a:prstGeom>
          <a:noFill/>
        </p:spPr>
      </p:pic>
      <p:pic>
        <p:nvPicPr>
          <p:cNvPr id="6154" name="Picture 10" descr="Vinič stolový ´Krystal´ (Vitis ´Kryst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209800"/>
            <a:ext cx="1752600" cy="1752602"/>
          </a:xfrm>
          <a:prstGeom prst="rect">
            <a:avLst/>
          </a:prstGeom>
          <a:noFill/>
        </p:spPr>
      </p:pic>
      <p:sp>
        <p:nvSpPr>
          <p:cNvPr id="8" name="Obdĺžnik 7"/>
          <p:cNvSpPr/>
          <p:nvPr/>
        </p:nvSpPr>
        <p:spPr>
          <a:xfrm>
            <a:off x="7315200" y="38100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vinič</a:t>
            </a:r>
          </a:p>
        </p:txBody>
      </p:sp>
      <p:pic>
        <p:nvPicPr>
          <p:cNvPr id="6156" name="Picture 12" descr="http://www.naturfoto.cz/fotografie/andera/brusnica-obycajna-8232.jpg"/>
          <p:cNvPicPr>
            <a:picLocks noChangeAspect="1" noChangeArrowheads="1"/>
          </p:cNvPicPr>
          <p:nvPr/>
        </p:nvPicPr>
        <p:blipFill>
          <a:blip r:embed="rId7" cstate="print"/>
          <a:srcRect b="5333"/>
          <a:stretch>
            <a:fillRect/>
          </a:stretch>
        </p:blipFill>
        <p:spPr bwMode="auto">
          <a:xfrm>
            <a:off x="4114800" y="4419600"/>
            <a:ext cx="1569613" cy="1981200"/>
          </a:xfrm>
          <a:prstGeom prst="rect">
            <a:avLst/>
          </a:prstGeom>
          <a:noFill/>
        </p:spPr>
      </p:pic>
      <p:pic>
        <p:nvPicPr>
          <p:cNvPr id="2" name="Picture 2" descr="http://survival.strefa.pl/r2/malina-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419600"/>
            <a:ext cx="1545108" cy="2057400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2971800" y="38100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malina</a:t>
            </a:r>
          </a:p>
        </p:txBody>
      </p:sp>
      <p:sp>
        <p:nvSpPr>
          <p:cNvPr id="5" name="Obdĺžnik 4"/>
          <p:cNvSpPr/>
          <p:nvPr/>
        </p:nvSpPr>
        <p:spPr>
          <a:xfrm>
            <a:off x="838200" y="3810000"/>
            <a:ext cx="13716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brusnica</a:t>
            </a:r>
          </a:p>
        </p:txBody>
      </p:sp>
      <p:sp>
        <p:nvSpPr>
          <p:cNvPr id="3" name="Obdĺžnik 2"/>
          <p:cNvSpPr/>
          <p:nvPr/>
        </p:nvSpPr>
        <p:spPr>
          <a:xfrm>
            <a:off x="4419600" y="62484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černica</a:t>
            </a:r>
          </a:p>
        </p:txBody>
      </p:sp>
      <p:sp>
        <p:nvSpPr>
          <p:cNvPr id="6" name="Obdĺžnik 5"/>
          <p:cNvSpPr/>
          <p:nvPr/>
        </p:nvSpPr>
        <p:spPr>
          <a:xfrm>
            <a:off x="1295400" y="6324600"/>
            <a:ext cx="11430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ríbezľa</a:t>
            </a:r>
          </a:p>
        </p:txBody>
      </p:sp>
      <p:sp>
        <p:nvSpPr>
          <p:cNvPr id="9" name="Obdĺžnik 8"/>
          <p:cNvSpPr/>
          <p:nvPr/>
        </p:nvSpPr>
        <p:spPr>
          <a:xfrm>
            <a:off x="4876800" y="3810000"/>
            <a:ext cx="1676400" cy="369332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sk-SK" b="1" dirty="0" smtClean="0">
                <a:solidFill>
                  <a:srgbClr val="FF3300"/>
                </a:solidFill>
              </a:rPr>
              <a:t>čučoriedka</a:t>
            </a:r>
          </a:p>
        </p:txBody>
      </p:sp>
      <p:sp>
        <p:nvSpPr>
          <p:cNvPr id="17" name="Ovál 16"/>
          <p:cNvSpPr/>
          <p:nvPr/>
        </p:nvSpPr>
        <p:spPr>
          <a:xfrm>
            <a:off x="304800" y="152400"/>
            <a:ext cx="23622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/>
              <a:t>Názvy ovocia nie sú na svojom mieste. Trúfneš si priradiť ich správne?</a:t>
            </a:r>
            <a:endParaRPr lang="sk-SK" sz="1400" dirty="0"/>
          </a:p>
        </p:txBody>
      </p:sp>
      <p:sp>
        <p:nvSpPr>
          <p:cNvPr id="19" name="Nadpis 6"/>
          <p:cNvSpPr txBox="1">
            <a:spLocks/>
          </p:cNvSpPr>
          <p:nvPr/>
        </p:nvSpPr>
        <p:spPr>
          <a:xfrm>
            <a:off x="2209800" y="0"/>
            <a:ext cx="6629400" cy="2677656"/>
          </a:xfrm>
          <a:prstGeom prst="rect">
            <a:avLst/>
          </a:prstGeom>
          <a:noFill/>
        </p:spPr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Engravers MT" pitchFamily="18" charset="0"/>
                <a:ea typeface="+mj-ea"/>
                <a:cs typeface="+mj-cs"/>
              </a:rPr>
              <a:t>  </a:t>
            </a:r>
            <a:r>
              <a:rPr kumimoji="0" lang="sk-SK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Earwig Factory" pitchFamily="2" charset="0"/>
                <a:ea typeface="+mj-ea"/>
                <a:cs typeface="+mj-cs"/>
              </a:rPr>
              <a:t>OVOCNÉ</a:t>
            </a:r>
            <a:r>
              <a:rPr kumimoji="0" lang="sk-SK" sz="48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Earwig Factory" pitchFamily="2" charset="0"/>
                <a:ea typeface="+mj-ea"/>
                <a:cs typeface="+mj-cs"/>
              </a:rPr>
              <a:t>  kríky</a:t>
            </a:r>
            <a:endParaRPr kumimoji="0" lang="sk-SK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Earwig Factory" pitchFamily="2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1572 L -0.775 -0.253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9325E-6 L 0.4 0.106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068E-6 L -0.2375 0.133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1.35985E-6 L -0.2375 -0.248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-1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8529E-6 L 0.65416 -0.293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67808E-7 L 0.28333 -0.632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0462 L -0.25834 -0.619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-3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4" grpId="0" animBg="1"/>
      <p:bldP spid="5" grpId="0" animBg="1"/>
      <p:bldP spid="3" grpId="0" animBg="1"/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2895600" cy="685800"/>
          </a:xfr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k-SK" sz="1800" dirty="0" smtClean="0">
                <a:latin typeface="David" pitchFamily="34" charset="-79"/>
                <a:cs typeface="David" pitchFamily="34" charset="-79"/>
              </a:rPr>
              <a:t>Ovocie rastúce na stromoch</a:t>
            </a:r>
            <a:endParaRPr lang="sk-SK" sz="18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Zaoblený obdĺžnik 3"/>
          <p:cNvSpPr/>
          <p:nvPr/>
        </p:nvSpPr>
        <p:spPr>
          <a:xfrm>
            <a:off x="3505200" y="1676400"/>
            <a:ext cx="4648200" cy="381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Jedna hruška družkám šušká, </a:t>
            </a:r>
          </a:p>
          <a:p>
            <a:pPr algn="ctr"/>
            <a:r>
              <a:rPr lang="sk-SK" dirty="0" smtClean="0"/>
              <a:t>že je krásna, štíhla, </a:t>
            </a:r>
          </a:p>
          <a:p>
            <a:pPr algn="ctr"/>
            <a:r>
              <a:rPr lang="sk-SK" dirty="0" smtClean="0"/>
              <a:t>ony majú tučné brušká, </a:t>
            </a:r>
          </a:p>
          <a:p>
            <a:pPr algn="ctr"/>
            <a:r>
              <a:rPr lang="sk-SK" dirty="0" smtClean="0"/>
              <a:t>ona je jak ihla. </a:t>
            </a:r>
          </a:p>
          <a:p>
            <a:pPr algn="ctr"/>
            <a:r>
              <a:rPr lang="sk-SK" dirty="0" smtClean="0"/>
              <a:t>Šepne tam a šepne tu: </a:t>
            </a:r>
          </a:p>
          <a:p>
            <a:pPr algn="ctr"/>
            <a:r>
              <a:rPr lang="sk-SK" dirty="0" smtClean="0"/>
              <a:t>„Hrušky, držte diétu!“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Ale šušká hruškám lienka: </a:t>
            </a:r>
          </a:p>
          <a:p>
            <a:pPr algn="ctr"/>
            <a:r>
              <a:rPr lang="sk-SK" dirty="0" smtClean="0"/>
              <a:t>„Pozor, milé dievčatá! </a:t>
            </a:r>
          </a:p>
          <a:p>
            <a:pPr algn="ctr"/>
            <a:r>
              <a:rPr lang="sk-SK" dirty="0" smtClean="0"/>
              <a:t>Dobrá ihla býva tenká, </a:t>
            </a:r>
          </a:p>
          <a:p>
            <a:pPr algn="ctr"/>
            <a:r>
              <a:rPr lang="sk-SK" dirty="0" smtClean="0"/>
              <a:t>dobrá hruška – bruškatá!“</a:t>
            </a:r>
            <a:endParaRPr lang="sk-SK" dirty="0"/>
          </a:p>
        </p:txBody>
      </p:sp>
      <p:pic>
        <p:nvPicPr>
          <p:cNvPr id="2052" name="Picture 4" descr="Hruška: Žlté hrušky izolovaných na biel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392424" cy="3028950"/>
          </a:xfrm>
          <a:prstGeom prst="rect">
            <a:avLst/>
          </a:prstGeom>
          <a:noFill/>
        </p:spPr>
      </p:pic>
      <p:pic>
        <p:nvPicPr>
          <p:cNvPr id="16386" name="Picture 2" descr="Hruška: Ilustrácie Veselý charakteru Cartoon Hruš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2675144" cy="2085975"/>
          </a:xfrm>
          <a:prstGeom prst="rect">
            <a:avLst/>
          </a:prstGeom>
          <a:noFill/>
        </p:spPr>
      </p:pic>
      <p:sp>
        <p:nvSpPr>
          <p:cNvPr id="8" name="Nadpis 6"/>
          <p:cNvSpPr txBox="1">
            <a:spLocks/>
          </p:cNvSpPr>
          <p:nvPr/>
        </p:nvSpPr>
        <p:spPr>
          <a:xfrm>
            <a:off x="4953000" y="304800"/>
            <a:ext cx="2514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66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hruška</a:t>
            </a: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9" name="Zaoblený obdĺžnik 8"/>
          <p:cNvSpPr/>
          <p:nvPr/>
        </p:nvSpPr>
        <p:spPr>
          <a:xfrm>
            <a:off x="6629400" y="5181600"/>
            <a:ext cx="2286000" cy="1524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 smtClean="0"/>
              <a:t>Padla hruška zelená, </a:t>
            </a:r>
          </a:p>
          <a:p>
            <a:pPr algn="ctr"/>
            <a:r>
              <a:rPr lang="sk-SK" sz="1200" dirty="0" smtClean="0"/>
              <a:t>rozbila si kolená. </a:t>
            </a:r>
          </a:p>
          <a:p>
            <a:pPr algn="ctr"/>
            <a:r>
              <a:rPr lang="sk-SK" sz="1200" dirty="0" smtClean="0"/>
              <a:t>Teraz plače na zemi, </a:t>
            </a:r>
          </a:p>
          <a:p>
            <a:pPr algn="ctr"/>
            <a:r>
              <a:rPr lang="sk-SK" sz="1200" dirty="0" smtClean="0"/>
              <a:t>dobré lieky dajte mi. </a:t>
            </a:r>
          </a:p>
          <a:p>
            <a:pPr algn="ctr"/>
            <a:r>
              <a:rPr lang="sk-SK" sz="1200" dirty="0" smtClean="0"/>
              <a:t>Ty si hruška, nezbedník, </a:t>
            </a:r>
          </a:p>
          <a:p>
            <a:pPr algn="ctr"/>
            <a:r>
              <a:rPr lang="sk-SK" sz="1200" dirty="0" smtClean="0"/>
              <a:t>nepomôže ti už nik. </a:t>
            </a:r>
          </a:p>
          <a:p>
            <a:pPr algn="ctr"/>
            <a:r>
              <a:rPr lang="sk-SK" sz="1200" dirty="0" smtClean="0"/>
              <a:t>Veď si dobre vedela, </a:t>
            </a:r>
          </a:p>
          <a:p>
            <a:pPr algn="ctr"/>
            <a:r>
              <a:rPr lang="sk-SK" sz="1200" dirty="0" smtClean="0"/>
              <a:t>že si ešte nezrelá.</a:t>
            </a:r>
            <a:endParaRPr lang="sk-SK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6"/>
          <p:cNvSpPr txBox="1">
            <a:spLocks/>
          </p:cNvSpPr>
          <p:nvPr/>
        </p:nvSpPr>
        <p:spPr>
          <a:xfrm>
            <a:off x="1524000" y="381000"/>
            <a:ext cx="2819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rtlCol="0" anchor="ctr">
            <a:sp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6600" b="1" dirty="0" smtClean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arwig Factory" pitchFamily="2" charset="0"/>
                <a:ea typeface="+mj-ea"/>
                <a:cs typeface="+mj-cs"/>
              </a:rPr>
              <a:t>jablko</a:t>
            </a:r>
            <a:r>
              <a:rPr kumimoji="0" lang="sk-SK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sk-SK" sz="7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609600" y="2438400"/>
            <a:ext cx="4038600" cy="3200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Pozerá sa jabloň do mláky, </a:t>
            </a:r>
          </a:p>
          <a:p>
            <a:pPr algn="ctr"/>
            <a:r>
              <a:rPr lang="sk-SK" dirty="0" smtClean="0"/>
              <a:t>v tej mláke letia oblaky </a:t>
            </a:r>
          </a:p>
          <a:p>
            <a:pPr algn="ctr"/>
            <a:r>
              <a:rPr lang="sk-SK" dirty="0" smtClean="0"/>
              <a:t>a vezú v bielom kočíku </a:t>
            </a:r>
          </a:p>
          <a:p>
            <a:pPr algn="ctr"/>
            <a:r>
              <a:rPr lang="sk-SK" dirty="0" smtClean="0"/>
              <a:t>jabĺčko ako bábiku. </a:t>
            </a:r>
          </a:p>
          <a:p>
            <a:pPr algn="ctr"/>
            <a:endParaRPr lang="sk-SK" dirty="0" smtClean="0"/>
          </a:p>
          <a:p>
            <a:pPr algn="ctr"/>
            <a:r>
              <a:rPr lang="sk-SK" dirty="0" smtClean="0"/>
              <a:t>Pozerá jabloň s nami </a:t>
            </a:r>
          </a:p>
          <a:p>
            <a:pPr algn="ctr"/>
            <a:r>
              <a:rPr lang="sk-SK" dirty="0" smtClean="0"/>
              <a:t>a červenie sa jabĺčkami.</a:t>
            </a:r>
            <a:endParaRPr lang="sk-SK" dirty="0"/>
          </a:p>
        </p:txBody>
      </p:sp>
      <p:pic>
        <p:nvPicPr>
          <p:cNvPr id="25602" name="Picture 2" descr="http://www.prirodni-mosty.cz/files/Fotky-produktu/jablko-v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0"/>
            <a:ext cx="4591050" cy="3114676"/>
          </a:xfrm>
          <a:prstGeom prst="rect">
            <a:avLst/>
          </a:prstGeom>
          <a:noFill/>
        </p:spPr>
      </p:pic>
      <p:pic>
        <p:nvPicPr>
          <p:cNvPr id="25604" name="Picture 4" descr="http://t3.gstatic.com/images?q=tbn:ANd9GcTEBQfujViNbRDq7FeocxCVMzCS1Mw0v5sYwHtBrqSnRW9qWlJ8E9anDYAGb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75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2209800" cy="2209801"/>
          </a:xfrm>
          <a:prstGeom prst="rect">
            <a:avLst/>
          </a:prstGeom>
          <a:noFill/>
        </p:spPr>
      </p:pic>
      <p:pic>
        <p:nvPicPr>
          <p:cNvPr id="25610" name="Picture 10" descr="http://t2.gstatic.com/images?q=tbn:ANd9GcRZEcPQxLLuvxcwxtzHzCRLoIxUtZIC0ahTiht-mZoBmNqNn6N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457200"/>
            <a:ext cx="1091193" cy="146685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563</TotalTime>
  <Words>528</Words>
  <Application>Microsoft Office PowerPoint</Application>
  <PresentationFormat>Prezentácia na obrazovke (4:3)</PresentationFormat>
  <Paragraphs>167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Hala</vt:lpstr>
      <vt:lpstr>Prezentácia programu PowerPoint</vt:lpstr>
      <vt:lpstr>Prezentácia programu PowerPoint</vt:lpstr>
      <vt:lpstr>  OVOCIE    </vt:lpstr>
      <vt:lpstr>Prezentácia programu PowerPoint</vt:lpstr>
      <vt:lpstr>Prezentácia programu PowerPoint</vt:lpstr>
      <vt:lpstr>Prezentácia programu PowerPoint</vt:lpstr>
      <vt:lpstr>Prezentácia programu PowerPoint</vt:lpstr>
      <vt:lpstr>Ovocie rastúce na stromoch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Ovocné plody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martuska</dc:creator>
  <cp:lastModifiedBy>Uzivatel</cp:lastModifiedBy>
  <cp:revision>86</cp:revision>
  <dcterms:created xsi:type="dcterms:W3CDTF">2012-10-18T14:53:09Z</dcterms:created>
  <dcterms:modified xsi:type="dcterms:W3CDTF">2014-04-03T17:42:01Z</dcterms:modified>
</cp:coreProperties>
</file>