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8" r:id="rId2"/>
    <p:sldId id="256" r:id="rId3"/>
    <p:sldId id="257" r:id="rId4"/>
    <p:sldId id="265" r:id="rId5"/>
    <p:sldId id="270" r:id="rId6"/>
    <p:sldId id="258" r:id="rId7"/>
    <p:sldId id="259" r:id="rId8"/>
    <p:sldId id="272" r:id="rId9"/>
    <p:sldId id="273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62" r:id="rId21"/>
    <p:sldId id="264" r:id="rId22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3366"/>
    <a:srgbClr val="0033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0283B33-A648-4D98-BCE8-C36D365B2A40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sk-SK" noProof="0" smtClean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01E3807-38AD-48EB-94C4-C9F97BC6C3C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4420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34820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1897F8B-5B91-4659-AF4A-CE077889F186}" type="slidenum">
              <a:rPr lang="sk-SK" sz="1200"/>
              <a:pPr algn="r" eaLnBrk="1" hangingPunct="1"/>
              <a:t>10</a:t>
            </a:fld>
            <a:endParaRPr lang="sk-SK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36868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EA3890B-5D97-4F3E-A8A1-D555E77041FA}" type="slidenum">
              <a:rPr lang="sk-SK" sz="1200"/>
              <a:pPr algn="r" eaLnBrk="1" hangingPunct="1"/>
              <a:t>11</a:t>
            </a:fld>
            <a:endParaRPr lang="sk-SK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83B9E-5D9D-41D8-ABC0-48C81963F3D3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5A50B-659A-4CD0-99CD-044CAD0295E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96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830C-677B-4338-BD09-1CF72ABE1290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F375-A096-42A9-AB39-0F256395E57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192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3B92-A461-462E-A08E-BE594C9BDE2D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D7800-737F-4427-A752-A96C31A0650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866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CE66-2FE6-4E36-8CDC-E02A2052B155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874A8-1FBC-4A68-9D6C-D1B07B72B81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226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B8A3-5117-4001-BE5C-FC77BE2BB367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8D84A-9CB6-4E2A-AD68-6D0AA42C1EC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107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1794-9A9B-46EC-9ECA-258F76B21F80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4F0F-564F-4AC8-B037-C366C52DD9B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073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A4E8-FA54-462E-A4E0-14900F1D6EAE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1627-5C09-4E71-801F-E8B822F4423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808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C839D-1A0F-452C-86A9-ED0B0FB387D2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1E5D-91EE-4098-9A35-0D6AC36412C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97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0EEFB-295C-4701-ABC6-67ACF0442C4E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F5552-DF59-4CEB-897E-F98473AA872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189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F2F91-B24C-4E3C-9641-1AD5AE93C5BB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B8FCF-B2BC-4D33-B37E-D083117A05D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381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AF77-797F-4C28-A180-FD79EABF8399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46E70-381B-4B8D-8516-6A40B59E672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159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B59E80-E83F-4D25-AC69-1E084549A929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A0E08B-0D41-45D3-8CC6-EA88EE0F345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jpeg"/><Relationship Id="rId3" Type="http://schemas.openxmlformats.org/officeDocument/2006/relationships/image" Target="../media/image7.gif"/><Relationship Id="rId7" Type="http://schemas.openxmlformats.org/officeDocument/2006/relationships/image" Target="../media/image25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10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34.png"/><Relationship Id="rId11" Type="http://schemas.openxmlformats.org/officeDocument/2006/relationships/image" Target="../media/image10.png"/><Relationship Id="rId5" Type="http://schemas.openxmlformats.org/officeDocument/2006/relationships/image" Target="../media/image33.png"/><Relationship Id="rId10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34.png"/><Relationship Id="rId11" Type="http://schemas.openxmlformats.org/officeDocument/2006/relationships/image" Target="../media/image10.png"/><Relationship Id="rId5" Type="http://schemas.openxmlformats.org/officeDocument/2006/relationships/image" Target="../media/image33.png"/><Relationship Id="rId10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34.png"/><Relationship Id="rId11" Type="http://schemas.openxmlformats.org/officeDocument/2006/relationships/image" Target="../media/image10.png"/><Relationship Id="rId5" Type="http://schemas.openxmlformats.org/officeDocument/2006/relationships/image" Target="../media/image33.png"/><Relationship Id="rId10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34.png"/><Relationship Id="rId11" Type="http://schemas.openxmlformats.org/officeDocument/2006/relationships/image" Target="../media/image10.png"/><Relationship Id="rId5" Type="http://schemas.openxmlformats.org/officeDocument/2006/relationships/image" Target="../media/image33.png"/><Relationship Id="rId10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34.png"/><Relationship Id="rId11" Type="http://schemas.openxmlformats.org/officeDocument/2006/relationships/image" Target="../media/image10.png"/><Relationship Id="rId5" Type="http://schemas.openxmlformats.org/officeDocument/2006/relationships/image" Target="../media/image33.png"/><Relationship Id="rId10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34.png"/><Relationship Id="rId11" Type="http://schemas.openxmlformats.org/officeDocument/2006/relationships/image" Target="../media/image10.png"/><Relationship Id="rId5" Type="http://schemas.openxmlformats.org/officeDocument/2006/relationships/image" Target="../media/image33.png"/><Relationship Id="rId10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34.png"/><Relationship Id="rId11" Type="http://schemas.openxmlformats.org/officeDocument/2006/relationships/image" Target="../media/image10.png"/><Relationship Id="rId5" Type="http://schemas.openxmlformats.org/officeDocument/2006/relationships/image" Target="../media/image33.png"/><Relationship Id="rId10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10.png"/><Relationship Id="rId4" Type="http://schemas.openxmlformats.org/officeDocument/2006/relationships/image" Target="../media/image33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/>
              <a:t>Dopytovo orientovaný projekt</a:t>
            </a:r>
          </a:p>
          <a:p>
            <a:pPr algn="ctr"/>
            <a:r>
              <a:rPr lang="sk-SK" sz="1400" dirty="0"/>
              <a:t>Moderné vzdelávanie pre vedomostnú spoločnosť/Projekt je spolufinancovaný zo zdrojov EÚ</a:t>
            </a:r>
          </a:p>
          <a:p>
            <a:pPr algn="ctr"/>
            <a:r>
              <a:rPr lang="sk-SK" sz="1400" dirty="0"/>
              <a:t>Kód ITMS projektu 26110130435</a:t>
            </a:r>
          </a:p>
          <a:p>
            <a:pPr algn="ctr"/>
            <a:r>
              <a:rPr lang="sk-SK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210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23850" y="333375"/>
            <a:ext cx="5256213" cy="714375"/>
          </a:xfrm>
        </p:spPr>
        <p:txBody>
          <a:bodyPr>
            <a:normAutofit/>
          </a:bodyPr>
          <a:lstStyle/>
          <a:p>
            <a:pPr eaLnBrk="1" hangingPunct="1"/>
            <a:r>
              <a:rPr lang="sk-SK" sz="3200" b="1" smtClean="0">
                <a:latin typeface="Comic Sans MS" pitchFamily="66" charset="0"/>
              </a:rPr>
              <a:t>Čo sa deje cez deň?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900113" y="981075"/>
            <a:ext cx="3313112" cy="4318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sk-SK" sz="2000" smtClean="0">
                <a:solidFill>
                  <a:srgbClr val="FF0000"/>
                </a:solidFill>
                <a:latin typeface="Comic Sans MS" pitchFamily="66" charset="0"/>
              </a:rPr>
              <a:t>Vyber správne obrázky</a:t>
            </a:r>
            <a:r>
              <a:rPr lang="sk-SK" sz="2000" smtClean="0">
                <a:solidFill>
                  <a:srgbClr val="FF0000"/>
                </a:solidFill>
                <a:latin typeface="Arial" charset="0"/>
              </a:rPr>
              <a:t>.</a:t>
            </a:r>
            <a:endParaRPr lang="sk-SK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33796" name="Picture 4" descr="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105275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4932363" y="1484313"/>
            <a:ext cx="3743325" cy="41052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33798" name="Picture 6" descr="13516352-illustration-of-kids-playing-in-the-p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708275"/>
            <a:ext cx="1027113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13593726-illustration-of-a-series-of-a-cute-gir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221163"/>
            <a:ext cx="9429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10987455-illustration-of-a-mother-and-her-daughter-baking-cookies-in-the-kitch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14398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 descr="11121399-illustration-of-a-father-and-his-son-using-a-computer-in-the-living-ro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557338"/>
            <a:ext cx="147320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0" descr="13300482-illustration-of-girl-young-girl-running-with-ba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981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3" name="Picture 11" descr="In The Night : Illustration of cute little owl on branch and full moon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122396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4" name="Picture 12" descr="In The Night : The boy was asleep in bed, vector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65625"/>
            <a:ext cx="16002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5" name="Picture 13" descr="In The Night : Winter landscape with snow houses, forest and fool moon Vector">
            <a:hlinkClick r:id="" action="ppaction://noaction">
              <a:snd r:embed="rId9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08275"/>
            <a:ext cx="1287463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Picture 14" descr="14814106-kids-on-slid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2.96296E-6 L 0.37813 0.0104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91 -2.96296E-6 L 0.38403 0.010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54549 0.0030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38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3.7037E-6 L 0.56858 -3.7037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38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38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 L 0.54254 0.0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68 -3.7037E-6 L 0.3816 -3.7037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</p:childTnLst>
        </p:cTn>
      </p:par>
    </p:tnLst>
    <p:bldLst>
      <p:bldP spid="2" grpId="0"/>
      <p:bldP spid="337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23850" y="333375"/>
            <a:ext cx="4678363" cy="714375"/>
          </a:xfrm>
        </p:spPr>
        <p:txBody>
          <a:bodyPr>
            <a:normAutofit/>
          </a:bodyPr>
          <a:lstStyle/>
          <a:p>
            <a:pPr eaLnBrk="1" hangingPunct="1"/>
            <a:r>
              <a:rPr lang="sk-SK" sz="3200" b="1" smtClean="0">
                <a:latin typeface="Comic Sans MS" pitchFamily="66" charset="0"/>
              </a:rPr>
              <a:t>Čo sa deje v noci?         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900113" y="981075"/>
            <a:ext cx="3313112" cy="4318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sk-SK" sz="2000" smtClean="0">
                <a:solidFill>
                  <a:srgbClr val="FF0000"/>
                </a:solidFill>
                <a:latin typeface="Comic Sans MS" pitchFamily="66" charset="0"/>
              </a:rPr>
              <a:t>Vyber správne obrázky</a:t>
            </a:r>
            <a:r>
              <a:rPr lang="sk-SK" sz="2000" smtClean="0">
                <a:solidFill>
                  <a:srgbClr val="FF0000"/>
                </a:solidFill>
                <a:latin typeface="Arial" charset="0"/>
              </a:rPr>
              <a:t>.</a:t>
            </a:r>
            <a:endParaRPr lang="sk-SK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4932363" y="1484313"/>
            <a:ext cx="3743325" cy="41052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35846" name="Picture 6" descr="13516352-illustration-of-kids-playing-in-the-p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708275"/>
            <a:ext cx="1027113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13593726-illustration-of-a-series-of-a-cute-gir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221163"/>
            <a:ext cx="9429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10987455-illustration-of-a-mother-and-her-daughter-baking-cookies-in-the-kitch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14398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11121399-illustration-of-a-father-and-his-son-using-a-computer-in-the-living-ro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557338"/>
            <a:ext cx="147320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13300482-illustration-of-girl-young-girl-running-with-ba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981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 descr="In The Night : Illustration of cute little owl on branch and full mo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122396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12" descr="In The Night : The boy was asleep in bed, vecto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65625"/>
            <a:ext cx="16002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3" name="Picture 13" descr="In The Night : Winter landscape with snow houses, forest and fool moon Vecto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08275"/>
            <a:ext cx="1287463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4" name="Picture 14" descr="14814106-kids-on-slid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4" descr="http://www.tvojweb.istudio.sk/gify/star5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20713"/>
            <a:ext cx="7191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www.tvojweb.istudio.sk/gify/star5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20713"/>
            <a:ext cx="784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tvojweb.istudio.sk/gify/star5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784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0" name="Picture 20" descr="mesiac"/>
          <p:cNvPicPr>
            <a:picLocks noChangeAspect="1" noChangeArrowheads="1"/>
          </p:cNvPicPr>
          <p:nvPr/>
        </p:nvPicPr>
        <p:blipFill>
          <a:blip r:embed="rId1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0287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7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8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-0.01135 C 0.14462 -0.04213 0.2224 -0.07223 0.28576 -0.01829 C 0.34913 0.03564 0.40781 0.2493 0.4474 0.31412 C 0.48681 0.37916 0.50521 0.37453 0.52378 0.37083 " pathEditMode="relative" rAng="0" ptsTypes="aaaA">
                                      <p:cBhvr>
                                        <p:cTn id="75" dur="2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53 0.0 L 0.38646 0.0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5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7.40741E-6 L 0.36216 -0.39885 " pathEditMode="relative" ptsTypes="AA">
                                      <p:cBhvr>
                                        <p:cTn id="85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2"/>
                  </p:tgtEl>
                </p:cond>
              </p:nextCondLst>
            </p:seq>
          </p:childTnLst>
        </p:cTn>
      </p:par>
    </p:tnLst>
    <p:bldLst>
      <p:bldP spid="2" grpId="0"/>
      <p:bldP spid="358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468313" y="2349500"/>
            <a:ext cx="4176712" cy="3024188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29600" cy="576263"/>
          </a:xfrm>
        </p:spPr>
        <p:txBody>
          <a:bodyPr/>
          <a:lstStyle/>
          <a:p>
            <a:r>
              <a:rPr lang="sk-SK" sz="2800" b="1" smtClean="0">
                <a:latin typeface="Comic Sans MS" pitchFamily="66" charset="0"/>
              </a:rPr>
              <a:t>Vieš kam patrím? Daj ma na správne miesto.</a:t>
            </a:r>
          </a:p>
        </p:txBody>
      </p:sp>
      <p:pic>
        <p:nvPicPr>
          <p:cNvPr id="37902" name="Picture 14" descr="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2376487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4572000" y="2349500"/>
            <a:ext cx="4176713" cy="3024188"/>
          </a:xfrm>
          <a:prstGeom prst="rect">
            <a:avLst/>
          </a:prstGeom>
          <a:solidFill>
            <a:srgbClr val="0033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37908" name="Picture 20" descr="dom v noci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2382837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9" name="Picture 21" descr="str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7200"/>
            <a:ext cx="217805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0" name="Picture 22" descr="strom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24175"/>
            <a:ext cx="217805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11" name="Oval 23"/>
          <p:cNvSpPr>
            <a:spLocks noChangeAspect="1" noChangeArrowheads="1"/>
          </p:cNvSpPr>
          <p:nvPr/>
        </p:nvSpPr>
        <p:spPr bwMode="auto">
          <a:xfrm>
            <a:off x="539750" y="2492375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7913" name="Oval 25"/>
          <p:cNvSpPr>
            <a:spLocks noChangeAspect="1" noChangeArrowheads="1"/>
          </p:cNvSpPr>
          <p:nvPr/>
        </p:nvSpPr>
        <p:spPr bwMode="auto">
          <a:xfrm>
            <a:off x="4787900" y="2492375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7915" name="Oval 27"/>
          <p:cNvSpPr>
            <a:spLocks noChangeAspect="1" noChangeArrowheads="1"/>
          </p:cNvSpPr>
          <p:nvPr/>
        </p:nvSpPr>
        <p:spPr bwMode="auto">
          <a:xfrm>
            <a:off x="5867400" y="270827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7916" name="Oval 28"/>
          <p:cNvSpPr>
            <a:spLocks noChangeAspect="1" noChangeArrowheads="1"/>
          </p:cNvSpPr>
          <p:nvPr/>
        </p:nvSpPr>
        <p:spPr bwMode="auto">
          <a:xfrm>
            <a:off x="6732588" y="2420938"/>
            <a:ext cx="503237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7917" name="Oval 29"/>
          <p:cNvSpPr>
            <a:spLocks noChangeArrowheads="1"/>
          </p:cNvSpPr>
          <p:nvPr/>
        </p:nvSpPr>
        <p:spPr bwMode="auto">
          <a:xfrm>
            <a:off x="7596188" y="2636838"/>
            <a:ext cx="360362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7918" name="Oval 30"/>
          <p:cNvSpPr>
            <a:spLocks noChangeAspect="1" noChangeArrowheads="1"/>
          </p:cNvSpPr>
          <p:nvPr/>
        </p:nvSpPr>
        <p:spPr bwMode="auto">
          <a:xfrm>
            <a:off x="8316913" y="242093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37920" name="Picture 32" descr="oblak"/>
          <p:cNvPicPr>
            <a:picLocks noChangeAspect="1" noChangeArrowheads="1"/>
          </p:cNvPicPr>
          <p:nvPr/>
        </p:nvPicPr>
        <p:blipFill>
          <a:blip r:embed="rId7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805488"/>
            <a:ext cx="13049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1" name="Picture 33" descr="oblak2"/>
          <p:cNvPicPr>
            <a:picLocks noChangeAspect="1" noChangeArrowheads="1"/>
          </p:cNvPicPr>
          <p:nvPr/>
        </p:nvPicPr>
        <p:blipFill>
          <a:blip r:embed="rId8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13049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4" name="Picture 36" descr="oblak3"/>
          <p:cNvPicPr>
            <a:picLocks noChangeAspect="1" noChangeArrowheads="1"/>
          </p:cNvPicPr>
          <p:nvPr/>
        </p:nvPicPr>
        <p:blipFill>
          <a:blip r:embed="rId9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876925"/>
            <a:ext cx="1008062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6" name="Picture 38" descr="oblak3"/>
          <p:cNvPicPr>
            <a:picLocks noChangeAspect="1" noChangeArrowheads="1"/>
          </p:cNvPicPr>
          <p:nvPr/>
        </p:nvPicPr>
        <p:blipFill>
          <a:blip r:embed="rId9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20938"/>
            <a:ext cx="1008063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8" name="Picture 40" descr="slnko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840413"/>
            <a:ext cx="1079500" cy="10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30" name="Picture 42" descr="mesia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805488"/>
            <a:ext cx="873125" cy="9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46" name="AutoShape 58"/>
          <p:cNvSpPr>
            <a:spLocks noChangeArrowheads="1"/>
          </p:cNvSpPr>
          <p:nvPr/>
        </p:nvSpPr>
        <p:spPr bwMode="auto">
          <a:xfrm>
            <a:off x="468313" y="6165850"/>
            <a:ext cx="431800" cy="4318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7947" name="AutoShape 59"/>
          <p:cNvSpPr>
            <a:spLocks noChangeArrowheads="1"/>
          </p:cNvSpPr>
          <p:nvPr/>
        </p:nvSpPr>
        <p:spPr bwMode="auto">
          <a:xfrm>
            <a:off x="2339975" y="5876925"/>
            <a:ext cx="504825" cy="503238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7948" name="AutoShape 60"/>
          <p:cNvSpPr>
            <a:spLocks noChangeArrowheads="1"/>
          </p:cNvSpPr>
          <p:nvPr/>
        </p:nvSpPr>
        <p:spPr bwMode="auto">
          <a:xfrm>
            <a:off x="7235825" y="6021388"/>
            <a:ext cx="576263" cy="576262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7949" name="AutoShape 61"/>
          <p:cNvSpPr>
            <a:spLocks noChangeArrowheads="1"/>
          </p:cNvSpPr>
          <p:nvPr/>
        </p:nvSpPr>
        <p:spPr bwMode="auto">
          <a:xfrm>
            <a:off x="8316913" y="6165850"/>
            <a:ext cx="287337" cy="287338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37950" name="AAAH332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781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51" name="AAAH332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0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52" name="AAAH332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81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53" name="AAAH332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81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54" name="AAAH332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55" name="AAAH332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70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56" name="AAAH332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30312 -0.6881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79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12 -0.68819 L -0.07483 -0.4993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1"/>
                  </p:tgtEl>
                </p:cond>
              </p:nextCondLst>
            </p:seq>
            <p:audio>
              <p:cMediaNode showWhenStopped="0">
                <p:cTn id="1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50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7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841" fill="hold"/>
                                        <p:tgtEl>
                                          <p:spTgt spid="379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21"/>
                  </p:tgtEl>
                </p:cond>
              </p:nextCondLst>
            </p:seq>
            <p:audio>
              <p:cMediaNode showWhenStopped="0">
                <p:cTn id="1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51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7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 nodeType="clickPar">
                      <p:stCondLst>
                        <p:cond delay="0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841" fill="hold"/>
                                        <p:tgtEl>
                                          <p:spTgt spid="379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26"/>
                  </p:tgtEl>
                </p:cond>
              </p:nextCondLst>
            </p:seq>
            <p:audio>
              <p:cMediaNode showWhenStopped="0"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52"/>
                </p:tgtEl>
              </p:cMediaNode>
            </p:audio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79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841" fill="hold"/>
                                        <p:tgtEl>
                                          <p:spTgt spid="379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3"/>
                  </p:tgtEl>
                </p:cond>
              </p:nextCondLst>
            </p:seq>
            <p:audio>
              <p:cMediaNode showWhenStopped="0">
                <p:cTn id="1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53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1841" fill="hold"/>
                                        <p:tgtEl>
                                          <p:spTgt spid="379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5"/>
                  </p:tgtEl>
                </p:cond>
              </p:nextCondLst>
            </p:seq>
            <p:audio>
              <p:cMediaNode showWhenStopped="0"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54"/>
                </p:tgtEl>
              </p:cMediaNode>
            </p:audio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7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1841" fill="hold"/>
                                        <p:tgtEl>
                                          <p:spTgt spid="379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6"/>
                  </p:tgtEl>
                </p:cond>
              </p:nextCondLst>
            </p:seq>
            <p:audio>
              <p:cMediaNode showWhenStopped="0"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55"/>
                </p:tgtEl>
              </p:cMediaNode>
            </p:audio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7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841" fill="hold"/>
                                        <p:tgtEl>
                                          <p:spTgt spid="379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7"/>
                  </p:tgtEl>
                </p:cond>
              </p:nextCondLst>
            </p:seq>
            <p:audio>
              <p:cMediaNode showWhenStopped="0">
                <p:cTn id="1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56"/>
                </p:tgtEl>
              </p:cMediaNode>
            </p:audio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7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841" fill="hold"/>
                                        <p:tgtEl>
                                          <p:spTgt spid="379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8"/>
                  </p:tgtEl>
                </p:cond>
              </p:nextCondLst>
            </p:seq>
          </p:childTnLst>
        </p:cTn>
      </p:par>
    </p:tnLst>
    <p:bldLst>
      <p:bldP spid="37905" grpId="0" animBg="1"/>
      <p:bldP spid="2" grpId="0"/>
      <p:bldP spid="37907" grpId="0" animBg="1"/>
      <p:bldP spid="37911" grpId="0" animBg="1"/>
      <p:bldP spid="37913" grpId="0" animBg="1"/>
      <p:bldP spid="37915" grpId="0" animBg="1"/>
      <p:bldP spid="37916" grpId="0" animBg="1"/>
      <p:bldP spid="37917" grpId="0" animBg="1"/>
      <p:bldP spid="37918" grpId="0" animBg="1"/>
      <p:bldP spid="37946" grpId="0" animBg="1"/>
      <p:bldP spid="37947" grpId="0" animBg="1"/>
      <p:bldP spid="37948" grpId="0" animBg="1"/>
      <p:bldP spid="379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68313" y="2349500"/>
            <a:ext cx="4176712" cy="3024188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29600" cy="576263"/>
          </a:xfrm>
        </p:spPr>
        <p:txBody>
          <a:bodyPr/>
          <a:lstStyle/>
          <a:p>
            <a:r>
              <a:rPr lang="sk-SK" sz="2800" b="1" smtClean="0">
                <a:latin typeface="Comic Sans MS" pitchFamily="66" charset="0"/>
              </a:rPr>
              <a:t>Vieš kam patrím? Daj ma na správne miesto.</a:t>
            </a:r>
          </a:p>
        </p:txBody>
      </p:sp>
      <p:pic>
        <p:nvPicPr>
          <p:cNvPr id="38918" name="Picture 6" descr="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2376487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572000" y="2349500"/>
            <a:ext cx="4176713" cy="3024188"/>
          </a:xfrm>
          <a:prstGeom prst="rect">
            <a:avLst/>
          </a:prstGeom>
          <a:solidFill>
            <a:srgbClr val="0033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38920" name="Picture 8" descr="dom v noci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2382837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9" descr="str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7200"/>
            <a:ext cx="217805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10" descr="strom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24175"/>
            <a:ext cx="217805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3" name="Oval 11"/>
          <p:cNvSpPr>
            <a:spLocks noChangeAspect="1" noChangeArrowheads="1"/>
          </p:cNvSpPr>
          <p:nvPr/>
        </p:nvSpPr>
        <p:spPr bwMode="auto">
          <a:xfrm>
            <a:off x="539750" y="2492375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24" name="Oval 12"/>
          <p:cNvSpPr>
            <a:spLocks noChangeAspect="1" noChangeArrowheads="1"/>
          </p:cNvSpPr>
          <p:nvPr/>
        </p:nvSpPr>
        <p:spPr bwMode="auto">
          <a:xfrm>
            <a:off x="4787900" y="2492375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25" name="Oval 13"/>
          <p:cNvSpPr>
            <a:spLocks noChangeAspect="1" noChangeArrowheads="1"/>
          </p:cNvSpPr>
          <p:nvPr/>
        </p:nvSpPr>
        <p:spPr bwMode="auto">
          <a:xfrm>
            <a:off x="5867400" y="270827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26" name="Oval 14"/>
          <p:cNvSpPr>
            <a:spLocks noChangeAspect="1" noChangeArrowheads="1"/>
          </p:cNvSpPr>
          <p:nvPr/>
        </p:nvSpPr>
        <p:spPr bwMode="auto">
          <a:xfrm>
            <a:off x="6732588" y="2420938"/>
            <a:ext cx="503237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7596188" y="2636838"/>
            <a:ext cx="360362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28" name="Oval 16"/>
          <p:cNvSpPr>
            <a:spLocks noChangeAspect="1" noChangeArrowheads="1"/>
          </p:cNvSpPr>
          <p:nvPr/>
        </p:nvSpPr>
        <p:spPr bwMode="auto">
          <a:xfrm>
            <a:off x="8316913" y="242093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38929" name="Picture 17" descr="oblak"/>
          <p:cNvPicPr>
            <a:picLocks noChangeAspect="1" noChangeArrowheads="1"/>
          </p:cNvPicPr>
          <p:nvPr/>
        </p:nvPicPr>
        <p:blipFill>
          <a:blip r:embed="rId7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805488"/>
            <a:ext cx="13049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0" name="Picture 18" descr="oblak2"/>
          <p:cNvPicPr>
            <a:picLocks noChangeAspect="1" noChangeArrowheads="1"/>
          </p:cNvPicPr>
          <p:nvPr/>
        </p:nvPicPr>
        <p:blipFill>
          <a:blip r:embed="rId8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13049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3" name="Picture 21" descr="oblak3"/>
          <p:cNvPicPr>
            <a:picLocks noChangeAspect="1" noChangeArrowheads="1"/>
          </p:cNvPicPr>
          <p:nvPr/>
        </p:nvPicPr>
        <p:blipFill>
          <a:blip r:embed="rId9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876925"/>
            <a:ext cx="1008062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4" name="Picture 22" descr="oblak3"/>
          <p:cNvPicPr>
            <a:picLocks noChangeAspect="1" noChangeArrowheads="1"/>
          </p:cNvPicPr>
          <p:nvPr/>
        </p:nvPicPr>
        <p:blipFill>
          <a:blip r:embed="rId9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20938"/>
            <a:ext cx="1008063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5" name="Picture 23" descr="slnko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1079500" cy="10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6" name="Picture 24" descr="mesia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805488"/>
            <a:ext cx="873125" cy="9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44" name="AutoShape 32"/>
          <p:cNvSpPr>
            <a:spLocks noChangeArrowheads="1"/>
          </p:cNvSpPr>
          <p:nvPr/>
        </p:nvSpPr>
        <p:spPr bwMode="auto">
          <a:xfrm>
            <a:off x="468313" y="6165850"/>
            <a:ext cx="431800" cy="4318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45" name="AutoShape 33"/>
          <p:cNvSpPr>
            <a:spLocks noChangeArrowheads="1"/>
          </p:cNvSpPr>
          <p:nvPr/>
        </p:nvSpPr>
        <p:spPr bwMode="auto">
          <a:xfrm>
            <a:off x="2339975" y="5876925"/>
            <a:ext cx="504825" cy="503238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46" name="AutoShape 34"/>
          <p:cNvSpPr>
            <a:spLocks noChangeArrowheads="1"/>
          </p:cNvSpPr>
          <p:nvPr/>
        </p:nvSpPr>
        <p:spPr bwMode="auto">
          <a:xfrm>
            <a:off x="7235825" y="6021388"/>
            <a:ext cx="576263" cy="576262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47" name="AutoShape 35"/>
          <p:cNvSpPr>
            <a:spLocks noChangeArrowheads="1"/>
          </p:cNvSpPr>
          <p:nvPr/>
        </p:nvSpPr>
        <p:spPr bwMode="auto">
          <a:xfrm>
            <a:off x="8316913" y="6165850"/>
            <a:ext cx="287337" cy="287338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38948" name="AAAH333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81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49" name="AAAH333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0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50" name="AAAH333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81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51" name="AAAH333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92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52" name="AAAH334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53" name="AAAH334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349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04774 -0.68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74 -0.68611 L 0.0309 -0.48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4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48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41" fill="hold"/>
                                        <p:tgtEl>
                                          <p:spTgt spid="38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30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49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9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41" fill="hold"/>
                                        <p:tgtEl>
                                          <p:spTgt spid="389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34"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50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41" fill="hold"/>
                                        <p:tgtEl>
                                          <p:spTgt spid="389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5"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51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41" fill="hold"/>
                                        <p:tgtEl>
                                          <p:spTgt spid="389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6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5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9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841" fill="hold"/>
                                        <p:tgtEl>
                                          <p:spTgt spid="389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7"/>
                  </p:tgtEl>
                </p:cond>
              </p:nextCondLst>
            </p:seq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53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9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841" fill="hold"/>
                                        <p:tgtEl>
                                          <p:spTgt spid="389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68313" y="2349500"/>
            <a:ext cx="4176712" cy="3024188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29600" cy="576263"/>
          </a:xfrm>
        </p:spPr>
        <p:txBody>
          <a:bodyPr/>
          <a:lstStyle/>
          <a:p>
            <a:r>
              <a:rPr lang="sk-SK" sz="2800" b="1" smtClean="0">
                <a:latin typeface="Comic Sans MS" pitchFamily="66" charset="0"/>
              </a:rPr>
              <a:t>Vieš kam patrím? Daj ma na správne miesto.</a:t>
            </a:r>
          </a:p>
        </p:txBody>
      </p:sp>
      <p:pic>
        <p:nvPicPr>
          <p:cNvPr id="41990" name="Picture 6" descr="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2376487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572000" y="2349500"/>
            <a:ext cx="4176713" cy="3024188"/>
          </a:xfrm>
          <a:prstGeom prst="rect">
            <a:avLst/>
          </a:prstGeom>
          <a:solidFill>
            <a:srgbClr val="0033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41992" name="Picture 8" descr="dom v noci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2382837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str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7200"/>
            <a:ext cx="217805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strom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24175"/>
            <a:ext cx="217805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5" name="Oval 11"/>
          <p:cNvSpPr>
            <a:spLocks noChangeAspect="1" noChangeArrowheads="1"/>
          </p:cNvSpPr>
          <p:nvPr/>
        </p:nvSpPr>
        <p:spPr bwMode="auto">
          <a:xfrm>
            <a:off x="539750" y="2492375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1996" name="Oval 12"/>
          <p:cNvSpPr>
            <a:spLocks noChangeAspect="1" noChangeArrowheads="1"/>
          </p:cNvSpPr>
          <p:nvPr/>
        </p:nvSpPr>
        <p:spPr bwMode="auto">
          <a:xfrm>
            <a:off x="4787900" y="2492375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1997" name="Oval 13"/>
          <p:cNvSpPr>
            <a:spLocks noChangeAspect="1" noChangeArrowheads="1"/>
          </p:cNvSpPr>
          <p:nvPr/>
        </p:nvSpPr>
        <p:spPr bwMode="auto">
          <a:xfrm>
            <a:off x="5867400" y="270827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1998" name="Oval 14"/>
          <p:cNvSpPr>
            <a:spLocks noChangeAspect="1" noChangeArrowheads="1"/>
          </p:cNvSpPr>
          <p:nvPr/>
        </p:nvSpPr>
        <p:spPr bwMode="auto">
          <a:xfrm>
            <a:off x="6732588" y="2420938"/>
            <a:ext cx="503237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7596188" y="2636838"/>
            <a:ext cx="360362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2000" name="Oval 16"/>
          <p:cNvSpPr>
            <a:spLocks noChangeAspect="1" noChangeArrowheads="1"/>
          </p:cNvSpPr>
          <p:nvPr/>
        </p:nvSpPr>
        <p:spPr bwMode="auto">
          <a:xfrm>
            <a:off x="8316913" y="242093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42002" name="Picture 18" descr="oblak2"/>
          <p:cNvPicPr>
            <a:picLocks noChangeAspect="1" noChangeArrowheads="1"/>
          </p:cNvPicPr>
          <p:nvPr/>
        </p:nvPicPr>
        <p:blipFill>
          <a:blip r:embed="rId7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13049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1" name="Picture 17" descr="oblak"/>
          <p:cNvPicPr>
            <a:picLocks noChangeAspect="1" noChangeArrowheads="1"/>
          </p:cNvPicPr>
          <p:nvPr/>
        </p:nvPicPr>
        <p:blipFill>
          <a:blip r:embed="rId8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805488"/>
            <a:ext cx="13049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5" name="Picture 21" descr="oblak3"/>
          <p:cNvPicPr>
            <a:picLocks noChangeAspect="1" noChangeArrowheads="1"/>
          </p:cNvPicPr>
          <p:nvPr/>
        </p:nvPicPr>
        <p:blipFill>
          <a:blip r:embed="rId9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876925"/>
            <a:ext cx="1008062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6" name="Picture 22" descr="oblak3"/>
          <p:cNvPicPr>
            <a:picLocks noChangeAspect="1" noChangeArrowheads="1"/>
          </p:cNvPicPr>
          <p:nvPr/>
        </p:nvPicPr>
        <p:blipFill>
          <a:blip r:embed="rId9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20938"/>
            <a:ext cx="1008063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7" name="Picture 23" descr="slnko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1079500" cy="10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8" name="Picture 24" descr="mesia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57450"/>
            <a:ext cx="873125" cy="9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15" name="AutoShape 31"/>
          <p:cNvSpPr>
            <a:spLocks noChangeArrowheads="1"/>
          </p:cNvSpPr>
          <p:nvPr/>
        </p:nvSpPr>
        <p:spPr bwMode="auto">
          <a:xfrm>
            <a:off x="468313" y="6165850"/>
            <a:ext cx="431800" cy="4318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2017" name="AutoShape 33"/>
          <p:cNvSpPr>
            <a:spLocks noChangeArrowheads="1"/>
          </p:cNvSpPr>
          <p:nvPr/>
        </p:nvSpPr>
        <p:spPr bwMode="auto">
          <a:xfrm>
            <a:off x="2339975" y="5876925"/>
            <a:ext cx="504825" cy="503238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2018" name="AutoShape 34"/>
          <p:cNvSpPr>
            <a:spLocks noChangeArrowheads="1"/>
          </p:cNvSpPr>
          <p:nvPr/>
        </p:nvSpPr>
        <p:spPr bwMode="auto">
          <a:xfrm>
            <a:off x="7235825" y="6021388"/>
            <a:ext cx="576263" cy="576262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2019" name="AutoShape 35"/>
          <p:cNvSpPr>
            <a:spLocks noChangeArrowheads="1"/>
          </p:cNvSpPr>
          <p:nvPr/>
        </p:nvSpPr>
        <p:spPr bwMode="auto">
          <a:xfrm>
            <a:off x="8316913" y="6165850"/>
            <a:ext cx="287337" cy="287338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42020" name="AAAH334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0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21" name="AAAH335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81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22" name="AAAH335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565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23" name="AAAH335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636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24" name="AAAH335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11753 -0.684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-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53 -0.68473 L -0.13438 -0.485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2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2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20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41" fill="hold"/>
                                        <p:tgtEl>
                                          <p:spTgt spid="420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6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41" fill="hold"/>
                                        <p:tgtEl>
                                          <p:spTgt spid="420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7"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2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41" fill="hold"/>
                                        <p:tgtEl>
                                          <p:spTgt spid="420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8"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23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41" fill="hold"/>
                                        <p:tgtEl>
                                          <p:spTgt spid="420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9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24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0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841" fill="hold"/>
                                        <p:tgtEl>
                                          <p:spTgt spid="42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68313" y="2349500"/>
            <a:ext cx="4176712" cy="3024188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29600" cy="576263"/>
          </a:xfrm>
        </p:spPr>
        <p:txBody>
          <a:bodyPr/>
          <a:lstStyle/>
          <a:p>
            <a:r>
              <a:rPr lang="sk-SK" sz="2800" b="1" smtClean="0">
                <a:latin typeface="Comic Sans MS" pitchFamily="66" charset="0"/>
              </a:rPr>
              <a:t>Vieš kam patrím? Daj ma na správne miesto.</a:t>
            </a:r>
          </a:p>
        </p:txBody>
      </p:sp>
      <p:pic>
        <p:nvPicPr>
          <p:cNvPr id="44038" name="Picture 6" descr="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2376487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572000" y="2349500"/>
            <a:ext cx="4176713" cy="3024188"/>
          </a:xfrm>
          <a:prstGeom prst="rect">
            <a:avLst/>
          </a:prstGeom>
          <a:solidFill>
            <a:srgbClr val="0033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44040" name="Picture 8" descr="dom v noci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2382837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1" name="Picture 9" descr="str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7200"/>
            <a:ext cx="217805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2" name="Picture 10" descr="strom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24175"/>
            <a:ext cx="217805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3" name="Oval 11"/>
          <p:cNvSpPr>
            <a:spLocks noChangeAspect="1" noChangeArrowheads="1"/>
          </p:cNvSpPr>
          <p:nvPr/>
        </p:nvSpPr>
        <p:spPr bwMode="auto">
          <a:xfrm>
            <a:off x="539750" y="2492375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4044" name="Oval 12"/>
          <p:cNvSpPr>
            <a:spLocks noChangeAspect="1" noChangeArrowheads="1"/>
          </p:cNvSpPr>
          <p:nvPr/>
        </p:nvSpPr>
        <p:spPr bwMode="auto">
          <a:xfrm>
            <a:off x="4787900" y="2492375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4045" name="Oval 13"/>
          <p:cNvSpPr>
            <a:spLocks noChangeAspect="1" noChangeArrowheads="1"/>
          </p:cNvSpPr>
          <p:nvPr/>
        </p:nvSpPr>
        <p:spPr bwMode="auto">
          <a:xfrm>
            <a:off x="5867400" y="270827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4046" name="Oval 14"/>
          <p:cNvSpPr>
            <a:spLocks noChangeAspect="1" noChangeArrowheads="1"/>
          </p:cNvSpPr>
          <p:nvPr/>
        </p:nvSpPr>
        <p:spPr bwMode="auto">
          <a:xfrm>
            <a:off x="6732588" y="2420938"/>
            <a:ext cx="503237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7596188" y="2636838"/>
            <a:ext cx="360362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4048" name="Oval 16"/>
          <p:cNvSpPr>
            <a:spLocks noChangeAspect="1" noChangeArrowheads="1"/>
          </p:cNvSpPr>
          <p:nvPr/>
        </p:nvSpPr>
        <p:spPr bwMode="auto">
          <a:xfrm>
            <a:off x="8316913" y="242093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44049" name="Picture 17" descr="oblak2"/>
          <p:cNvPicPr>
            <a:picLocks noChangeAspect="1" noChangeArrowheads="1"/>
          </p:cNvPicPr>
          <p:nvPr/>
        </p:nvPicPr>
        <p:blipFill>
          <a:blip r:embed="rId7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13049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50" name="Picture 18" descr="oblak"/>
          <p:cNvPicPr>
            <a:picLocks noChangeAspect="1" noChangeArrowheads="1"/>
          </p:cNvPicPr>
          <p:nvPr/>
        </p:nvPicPr>
        <p:blipFill>
          <a:blip r:embed="rId8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13049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53" name="Picture 21" descr="oblak3"/>
          <p:cNvPicPr>
            <a:picLocks noChangeAspect="1" noChangeArrowheads="1"/>
          </p:cNvPicPr>
          <p:nvPr/>
        </p:nvPicPr>
        <p:blipFill>
          <a:blip r:embed="rId9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876925"/>
            <a:ext cx="1008062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54" name="Picture 22" descr="oblak3"/>
          <p:cNvPicPr>
            <a:picLocks noChangeAspect="1" noChangeArrowheads="1"/>
          </p:cNvPicPr>
          <p:nvPr/>
        </p:nvPicPr>
        <p:blipFill>
          <a:blip r:embed="rId9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20938"/>
            <a:ext cx="1008063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55" name="Picture 23" descr="slnko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1079500" cy="10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56" name="Picture 24" descr="mesia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57450"/>
            <a:ext cx="873125" cy="9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62" name="AutoShape 30"/>
          <p:cNvSpPr>
            <a:spLocks noChangeArrowheads="1"/>
          </p:cNvSpPr>
          <p:nvPr/>
        </p:nvSpPr>
        <p:spPr bwMode="auto">
          <a:xfrm>
            <a:off x="468313" y="6165850"/>
            <a:ext cx="431800" cy="4318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4064" name="AutoShape 32"/>
          <p:cNvSpPr>
            <a:spLocks noChangeArrowheads="1"/>
          </p:cNvSpPr>
          <p:nvPr/>
        </p:nvSpPr>
        <p:spPr bwMode="auto">
          <a:xfrm>
            <a:off x="2339975" y="5876925"/>
            <a:ext cx="504825" cy="503238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4065" name="AutoShape 33"/>
          <p:cNvSpPr>
            <a:spLocks noChangeArrowheads="1"/>
          </p:cNvSpPr>
          <p:nvPr/>
        </p:nvSpPr>
        <p:spPr bwMode="auto">
          <a:xfrm>
            <a:off x="7235825" y="6021388"/>
            <a:ext cx="576263" cy="576262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4066" name="AutoShape 34"/>
          <p:cNvSpPr>
            <a:spLocks noChangeArrowheads="1"/>
          </p:cNvSpPr>
          <p:nvPr/>
        </p:nvSpPr>
        <p:spPr bwMode="auto">
          <a:xfrm>
            <a:off x="8316913" y="6165850"/>
            <a:ext cx="287337" cy="287338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44067" name="AAAH335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0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68" name="AAAH335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81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69" name="AAAH336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70" name="AAAH336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2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32274 -0.6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3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74 -0.68241 L -0.05503 -0.535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6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67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4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41" fill="hold"/>
                                        <p:tgtEl>
                                          <p:spTgt spid="440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54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68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4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41" fill="hold"/>
                                        <p:tgtEl>
                                          <p:spTgt spid="44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5"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69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4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41" fill="hold"/>
                                        <p:tgtEl>
                                          <p:spTgt spid="44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7"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70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41" fill="hold"/>
                                        <p:tgtEl>
                                          <p:spTgt spid="440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8"/>
                  </p:tgtEl>
                </p:cond>
              </p:nextCondLst>
            </p:seq>
          </p:childTnLst>
        </p:cTn>
      </p:par>
    </p:tnLst>
    <p:bldLst>
      <p:bldP spid="44065" grpId="0" animBg="1"/>
      <p:bldP spid="4406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68313" y="2349500"/>
            <a:ext cx="4176712" cy="3024188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29600" cy="576263"/>
          </a:xfrm>
        </p:spPr>
        <p:txBody>
          <a:bodyPr/>
          <a:lstStyle/>
          <a:p>
            <a:r>
              <a:rPr lang="sk-SK" sz="2800" b="1" smtClean="0">
                <a:latin typeface="Comic Sans MS" pitchFamily="66" charset="0"/>
              </a:rPr>
              <a:t>Vieš kam patrím? Daj ma na správne miesto.</a:t>
            </a:r>
          </a:p>
        </p:txBody>
      </p:sp>
      <p:pic>
        <p:nvPicPr>
          <p:cNvPr id="45062" name="Picture 6" descr="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2376487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572000" y="2349500"/>
            <a:ext cx="4176713" cy="3024188"/>
          </a:xfrm>
          <a:prstGeom prst="rect">
            <a:avLst/>
          </a:prstGeom>
          <a:solidFill>
            <a:srgbClr val="0033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45064" name="Picture 8" descr="dom v noci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2382837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5" name="Picture 9" descr="str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7200"/>
            <a:ext cx="217805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6" name="Picture 10" descr="strom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24175"/>
            <a:ext cx="217805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7" name="Oval 11"/>
          <p:cNvSpPr>
            <a:spLocks noChangeAspect="1" noChangeArrowheads="1"/>
          </p:cNvSpPr>
          <p:nvPr/>
        </p:nvSpPr>
        <p:spPr bwMode="auto">
          <a:xfrm>
            <a:off x="539750" y="2492375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5068" name="Oval 12"/>
          <p:cNvSpPr>
            <a:spLocks noChangeAspect="1" noChangeArrowheads="1"/>
          </p:cNvSpPr>
          <p:nvPr/>
        </p:nvSpPr>
        <p:spPr bwMode="auto">
          <a:xfrm>
            <a:off x="4787900" y="2492375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5069" name="Oval 13"/>
          <p:cNvSpPr>
            <a:spLocks noChangeAspect="1" noChangeArrowheads="1"/>
          </p:cNvSpPr>
          <p:nvPr/>
        </p:nvSpPr>
        <p:spPr bwMode="auto">
          <a:xfrm>
            <a:off x="5867400" y="270827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5070" name="Oval 14"/>
          <p:cNvSpPr>
            <a:spLocks noChangeAspect="1" noChangeArrowheads="1"/>
          </p:cNvSpPr>
          <p:nvPr/>
        </p:nvSpPr>
        <p:spPr bwMode="auto">
          <a:xfrm>
            <a:off x="6732588" y="2420938"/>
            <a:ext cx="503237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7596188" y="2636838"/>
            <a:ext cx="360362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5072" name="Oval 16"/>
          <p:cNvSpPr>
            <a:spLocks noChangeAspect="1" noChangeArrowheads="1"/>
          </p:cNvSpPr>
          <p:nvPr/>
        </p:nvSpPr>
        <p:spPr bwMode="auto">
          <a:xfrm>
            <a:off x="8316913" y="242093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45073" name="Picture 17" descr="oblak2"/>
          <p:cNvPicPr>
            <a:picLocks noChangeAspect="1" noChangeArrowheads="1"/>
          </p:cNvPicPr>
          <p:nvPr/>
        </p:nvPicPr>
        <p:blipFill>
          <a:blip r:embed="rId7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13049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4" name="Picture 18" descr="oblak"/>
          <p:cNvPicPr>
            <a:picLocks noChangeAspect="1" noChangeArrowheads="1"/>
          </p:cNvPicPr>
          <p:nvPr/>
        </p:nvPicPr>
        <p:blipFill>
          <a:blip r:embed="rId8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13049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7" name="Picture 21" descr="oblak3"/>
          <p:cNvPicPr>
            <a:picLocks noChangeAspect="1" noChangeArrowheads="1"/>
          </p:cNvPicPr>
          <p:nvPr/>
        </p:nvPicPr>
        <p:blipFill>
          <a:blip r:embed="rId9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876925"/>
            <a:ext cx="1008062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8" name="Picture 22" descr="oblak3"/>
          <p:cNvPicPr>
            <a:picLocks noChangeAspect="1" noChangeArrowheads="1"/>
          </p:cNvPicPr>
          <p:nvPr/>
        </p:nvPicPr>
        <p:blipFill>
          <a:blip r:embed="rId9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20938"/>
            <a:ext cx="1008063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9" name="Picture 23" descr="slnko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1079500" cy="10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0" name="Picture 24" descr="mesia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57450"/>
            <a:ext cx="873125" cy="9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85" name="AutoShape 29"/>
          <p:cNvSpPr>
            <a:spLocks noChangeArrowheads="1"/>
          </p:cNvSpPr>
          <p:nvPr/>
        </p:nvSpPr>
        <p:spPr bwMode="auto">
          <a:xfrm>
            <a:off x="468313" y="6165850"/>
            <a:ext cx="431800" cy="4318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5087" name="AutoShape 31"/>
          <p:cNvSpPr>
            <a:spLocks noChangeArrowheads="1"/>
          </p:cNvSpPr>
          <p:nvPr/>
        </p:nvSpPr>
        <p:spPr bwMode="auto">
          <a:xfrm>
            <a:off x="6696075" y="2349500"/>
            <a:ext cx="576263" cy="576263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5088" name="AutoShape 32"/>
          <p:cNvSpPr>
            <a:spLocks noChangeArrowheads="1"/>
          </p:cNvSpPr>
          <p:nvPr/>
        </p:nvSpPr>
        <p:spPr bwMode="auto">
          <a:xfrm>
            <a:off x="8316913" y="6165850"/>
            <a:ext cx="287337" cy="287338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5089" name="AutoShape 33"/>
          <p:cNvSpPr>
            <a:spLocks noChangeArrowheads="1"/>
          </p:cNvSpPr>
          <p:nvPr/>
        </p:nvSpPr>
        <p:spPr bwMode="auto">
          <a:xfrm>
            <a:off x="2339975" y="5876925"/>
            <a:ext cx="504825" cy="503238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45091" name="AAAH336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0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2" name="AAAH336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81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3" name="AAAH337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636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42517 -0.70347 " pathEditMode="relative" ptsTypes="AA">
                                      <p:cBhvr>
                                        <p:cTn id="6" dur="20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17 -0.70347 L -3.61111E-6 -0.556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72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91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41" fill="hold"/>
                                        <p:tgtEl>
                                          <p:spTgt spid="450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78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9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41" fill="hold"/>
                                        <p:tgtEl>
                                          <p:spTgt spid="450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9"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9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41" fill="hold"/>
                                        <p:tgtEl>
                                          <p:spTgt spid="450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71"/>
                  </p:tgtEl>
                </p:cond>
              </p:nextCondLst>
            </p:seq>
          </p:childTnLst>
        </p:cTn>
      </p:par>
    </p:tnLst>
    <p:bldLst>
      <p:bldP spid="45088" grpId="0" animBg="1"/>
      <p:bldP spid="4508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68313" y="2349500"/>
            <a:ext cx="4176712" cy="3024188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29600" cy="576263"/>
          </a:xfrm>
        </p:spPr>
        <p:txBody>
          <a:bodyPr/>
          <a:lstStyle/>
          <a:p>
            <a:r>
              <a:rPr lang="sk-SK" sz="2800" b="1" smtClean="0">
                <a:latin typeface="Comic Sans MS" pitchFamily="66" charset="0"/>
              </a:rPr>
              <a:t>Vieš kam patrím? Daj ma na správne miesto.</a:t>
            </a:r>
          </a:p>
        </p:txBody>
      </p:sp>
      <p:pic>
        <p:nvPicPr>
          <p:cNvPr id="46084" name="Picture 4" descr="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2376487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572000" y="2349500"/>
            <a:ext cx="4176713" cy="3024188"/>
          </a:xfrm>
          <a:prstGeom prst="rect">
            <a:avLst/>
          </a:prstGeom>
          <a:solidFill>
            <a:srgbClr val="0033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46086" name="Picture 6" descr="dom v noci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2382837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7" descr="str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7200"/>
            <a:ext cx="217805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strom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24175"/>
            <a:ext cx="217805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9" name="Oval 9"/>
          <p:cNvSpPr>
            <a:spLocks noChangeAspect="1" noChangeArrowheads="1"/>
          </p:cNvSpPr>
          <p:nvPr/>
        </p:nvSpPr>
        <p:spPr bwMode="auto">
          <a:xfrm>
            <a:off x="539750" y="2492375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6090" name="Oval 10"/>
          <p:cNvSpPr>
            <a:spLocks noChangeAspect="1" noChangeArrowheads="1"/>
          </p:cNvSpPr>
          <p:nvPr/>
        </p:nvSpPr>
        <p:spPr bwMode="auto">
          <a:xfrm>
            <a:off x="4787900" y="2492375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6091" name="Oval 11"/>
          <p:cNvSpPr>
            <a:spLocks noChangeAspect="1" noChangeArrowheads="1"/>
          </p:cNvSpPr>
          <p:nvPr/>
        </p:nvSpPr>
        <p:spPr bwMode="auto">
          <a:xfrm>
            <a:off x="5867400" y="270827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6092" name="Oval 12"/>
          <p:cNvSpPr>
            <a:spLocks noChangeAspect="1" noChangeArrowheads="1"/>
          </p:cNvSpPr>
          <p:nvPr/>
        </p:nvSpPr>
        <p:spPr bwMode="auto">
          <a:xfrm>
            <a:off x="6732588" y="2420938"/>
            <a:ext cx="503237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596188" y="2636838"/>
            <a:ext cx="360362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6094" name="Oval 14"/>
          <p:cNvSpPr>
            <a:spLocks noChangeAspect="1" noChangeArrowheads="1"/>
          </p:cNvSpPr>
          <p:nvPr/>
        </p:nvSpPr>
        <p:spPr bwMode="auto">
          <a:xfrm>
            <a:off x="8316913" y="242093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46095" name="Picture 15" descr="oblak2"/>
          <p:cNvPicPr>
            <a:picLocks noChangeAspect="1" noChangeArrowheads="1"/>
          </p:cNvPicPr>
          <p:nvPr/>
        </p:nvPicPr>
        <p:blipFill>
          <a:blip r:embed="rId7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13049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6" name="Picture 16" descr="oblak"/>
          <p:cNvPicPr>
            <a:picLocks noChangeAspect="1" noChangeArrowheads="1"/>
          </p:cNvPicPr>
          <p:nvPr/>
        </p:nvPicPr>
        <p:blipFill>
          <a:blip r:embed="rId8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13049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8" name="Picture 18" descr="oblak3"/>
          <p:cNvPicPr>
            <a:picLocks noChangeAspect="1" noChangeArrowheads="1"/>
          </p:cNvPicPr>
          <p:nvPr/>
        </p:nvPicPr>
        <p:blipFill>
          <a:blip r:embed="rId9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20938"/>
            <a:ext cx="1008063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7" name="Picture 17" descr="oblak3"/>
          <p:cNvPicPr>
            <a:picLocks noChangeAspect="1" noChangeArrowheads="1"/>
          </p:cNvPicPr>
          <p:nvPr/>
        </p:nvPicPr>
        <p:blipFill>
          <a:blip r:embed="rId9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876925"/>
            <a:ext cx="1008062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9" name="Picture 19" descr="slnko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1079500" cy="10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0" name="Picture 20" descr="mesia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57450"/>
            <a:ext cx="873125" cy="9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03" name="AutoShape 23"/>
          <p:cNvSpPr>
            <a:spLocks noChangeArrowheads="1"/>
          </p:cNvSpPr>
          <p:nvPr/>
        </p:nvSpPr>
        <p:spPr bwMode="auto">
          <a:xfrm>
            <a:off x="468313" y="6165850"/>
            <a:ext cx="431800" cy="4318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6104" name="AutoShape 24"/>
          <p:cNvSpPr>
            <a:spLocks noChangeArrowheads="1"/>
          </p:cNvSpPr>
          <p:nvPr/>
        </p:nvSpPr>
        <p:spPr bwMode="auto">
          <a:xfrm>
            <a:off x="6696075" y="2349500"/>
            <a:ext cx="576263" cy="576263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6105" name="AutoShape 25"/>
          <p:cNvSpPr>
            <a:spLocks noChangeArrowheads="1"/>
          </p:cNvSpPr>
          <p:nvPr/>
        </p:nvSpPr>
        <p:spPr bwMode="auto">
          <a:xfrm>
            <a:off x="8280400" y="2386013"/>
            <a:ext cx="287338" cy="287337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6106" name="AutoShape 26"/>
          <p:cNvSpPr>
            <a:spLocks noChangeArrowheads="1"/>
          </p:cNvSpPr>
          <p:nvPr/>
        </p:nvSpPr>
        <p:spPr bwMode="auto">
          <a:xfrm>
            <a:off x="2339975" y="5876925"/>
            <a:ext cx="504825" cy="503238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46108" name="AAAH338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81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9" name="AAAH338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70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8125 -0.68241 " pathEditMode="relative" ptsTypes="AA">
                                      <p:cBhvr>
                                        <p:cTn id="6" dur="2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25 -0.68241 L -0.25191 -0.499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8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108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6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41" fill="hold"/>
                                        <p:tgtEl>
                                          <p:spTgt spid="46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1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109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6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41" fill="hold"/>
                                        <p:tgtEl>
                                          <p:spTgt spid="46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68313" y="2349500"/>
            <a:ext cx="4176712" cy="3024188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29600" cy="576263"/>
          </a:xfrm>
        </p:spPr>
        <p:txBody>
          <a:bodyPr/>
          <a:lstStyle/>
          <a:p>
            <a:r>
              <a:rPr lang="sk-SK" sz="2800" b="1" smtClean="0">
                <a:latin typeface="Comic Sans MS" pitchFamily="66" charset="0"/>
              </a:rPr>
              <a:t>Vieš kam patrím? Daj ma na správne miesto.</a:t>
            </a:r>
          </a:p>
        </p:txBody>
      </p:sp>
      <p:pic>
        <p:nvPicPr>
          <p:cNvPr id="47108" name="Picture 4" descr="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2376487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572000" y="2349500"/>
            <a:ext cx="4176713" cy="3024188"/>
          </a:xfrm>
          <a:prstGeom prst="rect">
            <a:avLst/>
          </a:prstGeom>
          <a:solidFill>
            <a:srgbClr val="0033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47110" name="Picture 6" descr="dom v noci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2382837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 descr="str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7200"/>
            <a:ext cx="217805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strom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24175"/>
            <a:ext cx="217805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3" name="Oval 9"/>
          <p:cNvSpPr>
            <a:spLocks noChangeAspect="1" noChangeArrowheads="1"/>
          </p:cNvSpPr>
          <p:nvPr/>
        </p:nvSpPr>
        <p:spPr bwMode="auto">
          <a:xfrm>
            <a:off x="539750" y="2492375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7114" name="Oval 10"/>
          <p:cNvSpPr>
            <a:spLocks noChangeAspect="1" noChangeArrowheads="1"/>
          </p:cNvSpPr>
          <p:nvPr/>
        </p:nvSpPr>
        <p:spPr bwMode="auto">
          <a:xfrm>
            <a:off x="4787900" y="2492375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7115" name="Oval 11"/>
          <p:cNvSpPr>
            <a:spLocks noChangeAspect="1" noChangeArrowheads="1"/>
          </p:cNvSpPr>
          <p:nvPr/>
        </p:nvSpPr>
        <p:spPr bwMode="auto">
          <a:xfrm>
            <a:off x="5867400" y="270827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7116" name="Oval 12"/>
          <p:cNvSpPr>
            <a:spLocks noChangeAspect="1" noChangeArrowheads="1"/>
          </p:cNvSpPr>
          <p:nvPr/>
        </p:nvSpPr>
        <p:spPr bwMode="auto">
          <a:xfrm>
            <a:off x="6732588" y="2420938"/>
            <a:ext cx="503237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>
            <a:off x="7596188" y="2636838"/>
            <a:ext cx="360362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7118" name="Oval 14"/>
          <p:cNvSpPr>
            <a:spLocks noChangeAspect="1" noChangeArrowheads="1"/>
          </p:cNvSpPr>
          <p:nvPr/>
        </p:nvSpPr>
        <p:spPr bwMode="auto">
          <a:xfrm>
            <a:off x="8316913" y="242093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47119" name="Picture 15" descr="oblak2"/>
          <p:cNvPicPr>
            <a:picLocks noChangeAspect="1" noChangeArrowheads="1"/>
          </p:cNvPicPr>
          <p:nvPr/>
        </p:nvPicPr>
        <p:blipFill>
          <a:blip r:embed="rId7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13049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0" name="Picture 16" descr="oblak"/>
          <p:cNvPicPr>
            <a:picLocks noChangeAspect="1" noChangeArrowheads="1"/>
          </p:cNvPicPr>
          <p:nvPr/>
        </p:nvPicPr>
        <p:blipFill>
          <a:blip r:embed="rId8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13049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1" name="Picture 17" descr="oblak3"/>
          <p:cNvPicPr>
            <a:picLocks noChangeAspect="1" noChangeArrowheads="1"/>
          </p:cNvPicPr>
          <p:nvPr/>
        </p:nvPicPr>
        <p:blipFill>
          <a:blip r:embed="rId9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20938"/>
            <a:ext cx="1008063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2" name="Picture 18" descr="oblak3"/>
          <p:cNvPicPr>
            <a:picLocks noChangeAspect="1" noChangeArrowheads="1"/>
          </p:cNvPicPr>
          <p:nvPr/>
        </p:nvPicPr>
        <p:blipFill>
          <a:blip r:embed="rId9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20938"/>
            <a:ext cx="1008063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3" name="Picture 19" descr="slnko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1079500" cy="10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4" name="Picture 20" descr="mesia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57450"/>
            <a:ext cx="873125" cy="9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26" name="AutoShape 22"/>
          <p:cNvSpPr>
            <a:spLocks noChangeArrowheads="1"/>
          </p:cNvSpPr>
          <p:nvPr/>
        </p:nvSpPr>
        <p:spPr bwMode="auto">
          <a:xfrm>
            <a:off x="468313" y="6165850"/>
            <a:ext cx="431800" cy="4318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7127" name="AutoShape 23"/>
          <p:cNvSpPr>
            <a:spLocks noChangeArrowheads="1"/>
          </p:cNvSpPr>
          <p:nvPr/>
        </p:nvSpPr>
        <p:spPr bwMode="auto">
          <a:xfrm>
            <a:off x="6696075" y="2349500"/>
            <a:ext cx="576263" cy="576263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7128" name="AutoShape 24"/>
          <p:cNvSpPr>
            <a:spLocks noChangeArrowheads="1"/>
          </p:cNvSpPr>
          <p:nvPr/>
        </p:nvSpPr>
        <p:spPr bwMode="auto">
          <a:xfrm>
            <a:off x="8280400" y="2386013"/>
            <a:ext cx="287338" cy="287337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7129" name="AutoShape 25"/>
          <p:cNvSpPr>
            <a:spLocks noChangeArrowheads="1"/>
          </p:cNvSpPr>
          <p:nvPr/>
        </p:nvSpPr>
        <p:spPr bwMode="auto">
          <a:xfrm>
            <a:off x="2339975" y="5876925"/>
            <a:ext cx="504825" cy="503238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47131" name="AAAH338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AAH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70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21267 -0.66157 " pathEditMode="relative" ptsTypes="AA">
                                      <p:cBhvr>
                                        <p:cTn id="6" dur="2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67 -0.66158 L 0.38194 -0.467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5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31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7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41" fill="hold"/>
                                        <p:tgtEl>
                                          <p:spTgt spid="47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7"/>
                  </p:tgtEl>
                </p:cond>
              </p:nextCondLst>
            </p:seq>
          </p:childTnLst>
        </p:cTn>
      </p:par>
    </p:tnLst>
    <p:bldLst>
      <p:bldP spid="47129" grpId="0" animBg="1"/>
      <p:bldP spid="4712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68313" y="2349500"/>
            <a:ext cx="4176712" cy="3024188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29600" cy="576263"/>
          </a:xfrm>
        </p:spPr>
        <p:txBody>
          <a:bodyPr/>
          <a:lstStyle/>
          <a:p>
            <a:r>
              <a:rPr lang="sk-SK" sz="2800" b="1" smtClean="0">
                <a:latin typeface="Comic Sans MS" pitchFamily="66" charset="0"/>
              </a:rPr>
              <a:t>Vieš kam patrím? Daj ma na správne miesto.</a:t>
            </a:r>
          </a:p>
        </p:txBody>
      </p:sp>
      <p:pic>
        <p:nvPicPr>
          <p:cNvPr id="48132" name="Picture 4" descr="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2376487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572000" y="2349500"/>
            <a:ext cx="4176713" cy="3024188"/>
          </a:xfrm>
          <a:prstGeom prst="rect">
            <a:avLst/>
          </a:prstGeom>
          <a:solidFill>
            <a:srgbClr val="0033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48134" name="Picture 6" descr="dom v noci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2382837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 descr="str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7200"/>
            <a:ext cx="217805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strom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24175"/>
            <a:ext cx="217805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7" name="Oval 9"/>
          <p:cNvSpPr>
            <a:spLocks noChangeAspect="1" noChangeArrowheads="1"/>
          </p:cNvSpPr>
          <p:nvPr/>
        </p:nvSpPr>
        <p:spPr bwMode="auto">
          <a:xfrm>
            <a:off x="539750" y="2492375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8138" name="Oval 10"/>
          <p:cNvSpPr>
            <a:spLocks noChangeAspect="1" noChangeArrowheads="1"/>
          </p:cNvSpPr>
          <p:nvPr/>
        </p:nvSpPr>
        <p:spPr bwMode="auto">
          <a:xfrm>
            <a:off x="4787900" y="2492375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8139" name="Oval 11"/>
          <p:cNvSpPr>
            <a:spLocks noChangeAspect="1" noChangeArrowheads="1"/>
          </p:cNvSpPr>
          <p:nvPr/>
        </p:nvSpPr>
        <p:spPr bwMode="auto">
          <a:xfrm>
            <a:off x="5867400" y="270827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8140" name="Oval 12"/>
          <p:cNvSpPr>
            <a:spLocks noChangeAspect="1" noChangeArrowheads="1"/>
          </p:cNvSpPr>
          <p:nvPr/>
        </p:nvSpPr>
        <p:spPr bwMode="auto">
          <a:xfrm>
            <a:off x="6732588" y="2420938"/>
            <a:ext cx="503237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7596188" y="2636838"/>
            <a:ext cx="360362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8142" name="Oval 14"/>
          <p:cNvSpPr>
            <a:spLocks noChangeAspect="1" noChangeArrowheads="1"/>
          </p:cNvSpPr>
          <p:nvPr/>
        </p:nvSpPr>
        <p:spPr bwMode="auto">
          <a:xfrm>
            <a:off x="8316913" y="242093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48143" name="Picture 15" descr="oblak2"/>
          <p:cNvPicPr>
            <a:picLocks noChangeAspect="1" noChangeArrowheads="1"/>
          </p:cNvPicPr>
          <p:nvPr/>
        </p:nvPicPr>
        <p:blipFill>
          <a:blip r:embed="rId6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13049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4" name="Picture 16" descr="oblak"/>
          <p:cNvPicPr>
            <a:picLocks noChangeAspect="1" noChangeArrowheads="1"/>
          </p:cNvPicPr>
          <p:nvPr/>
        </p:nvPicPr>
        <p:blipFill>
          <a:blip r:embed="rId7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13049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5" name="Picture 17" descr="oblak3"/>
          <p:cNvPicPr>
            <a:picLocks noChangeAspect="1" noChangeArrowheads="1"/>
          </p:cNvPicPr>
          <p:nvPr/>
        </p:nvPicPr>
        <p:blipFill>
          <a:blip r:embed="rId8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20938"/>
            <a:ext cx="1008063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6" name="Picture 18" descr="oblak3"/>
          <p:cNvPicPr>
            <a:picLocks noChangeAspect="1" noChangeArrowheads="1"/>
          </p:cNvPicPr>
          <p:nvPr/>
        </p:nvPicPr>
        <p:blipFill>
          <a:blip r:embed="rId8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20938"/>
            <a:ext cx="1008063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7" name="Picture 19" descr="slnko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1079500" cy="10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8" name="Picture 20" descr="mesia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57450"/>
            <a:ext cx="873125" cy="9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50" name="AutoShape 22"/>
          <p:cNvSpPr>
            <a:spLocks noChangeArrowheads="1"/>
          </p:cNvSpPr>
          <p:nvPr/>
        </p:nvSpPr>
        <p:spPr bwMode="auto">
          <a:xfrm>
            <a:off x="468313" y="6165850"/>
            <a:ext cx="431800" cy="4318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8151" name="AutoShape 23"/>
          <p:cNvSpPr>
            <a:spLocks noChangeArrowheads="1"/>
          </p:cNvSpPr>
          <p:nvPr/>
        </p:nvSpPr>
        <p:spPr bwMode="auto">
          <a:xfrm>
            <a:off x="6696075" y="2349500"/>
            <a:ext cx="576263" cy="576263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8152" name="AutoShape 24"/>
          <p:cNvSpPr>
            <a:spLocks noChangeArrowheads="1"/>
          </p:cNvSpPr>
          <p:nvPr/>
        </p:nvSpPr>
        <p:spPr bwMode="auto">
          <a:xfrm>
            <a:off x="8280400" y="2386013"/>
            <a:ext cx="287338" cy="287337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8153" name="AutoShape 25"/>
          <p:cNvSpPr>
            <a:spLocks noChangeArrowheads="1"/>
          </p:cNvSpPr>
          <p:nvPr/>
        </p:nvSpPr>
        <p:spPr bwMode="auto">
          <a:xfrm>
            <a:off x="5829300" y="2636838"/>
            <a:ext cx="504825" cy="503237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0.42517 -0.70347 " pathEditMode="relative" ptsTypes="AA">
                                      <p:cBhvr>
                                        <p:cTn id="6" dur="2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17 -0.70348 L 0.77951 -0.5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1"/>
                  </p:tgtEl>
                </p:cond>
              </p:nextCondLst>
            </p:seq>
          </p:childTnLst>
        </p:cTn>
      </p:par>
    </p:tnLst>
    <p:bldLst>
      <p:bldP spid="48150" grpId="0" animBg="1"/>
      <p:bldP spid="4815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3" y="2636838"/>
            <a:ext cx="7772400" cy="1428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k-SK" sz="9600" b="1" smtClean="0">
                <a:latin typeface="Comic Sans MS" pitchFamily="66" charset="0"/>
              </a:rPr>
              <a:t>Noc a deň</a:t>
            </a:r>
            <a:endParaRPr lang="sk-SK" sz="4000" smtClean="0"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/>
          </a:p>
        </p:txBody>
      </p:sp>
      <p:pic>
        <p:nvPicPr>
          <p:cNvPr id="2054" name="Picture 6" descr="http://www.tvojweb.istudio.sk/gify/star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84313"/>
            <a:ext cx="9429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http://www.tvojweb.istudio.sk/gify/star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0350"/>
            <a:ext cx="9429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http://www.tvojweb.istudio.sk/gify/star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9429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4105275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mesiac2"/>
          <p:cNvPicPr>
            <a:picLocks noChangeAspect="1" noChangeArrowheads="1"/>
          </p:cNvPicPr>
          <p:nvPr/>
        </p:nvPicPr>
        <p:blipFill>
          <a:blip r:embed="rId5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1370013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nigh325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ight-01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003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>
                <a:solidFill>
                  <a:srgbClr val="FF0000"/>
                </a:solidFill>
                <a:latin typeface="Comic Sans MS" pitchFamily="66" charset="0"/>
              </a:rPr>
              <a:t>Čo je to?</a:t>
            </a:r>
            <a:r>
              <a:rPr lang="sk-SK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smtClean="0">
                <a:solidFill>
                  <a:srgbClr val="FFFF00"/>
                </a:solidFill>
              </a:rPr>
              <a:t> </a:t>
            </a:r>
            <a:r>
              <a:rPr lang="sk-SK" sz="2800" smtClean="0">
                <a:solidFill>
                  <a:srgbClr val="FFFF00"/>
                </a:solidFill>
                <a:latin typeface="Comic Sans MS" pitchFamily="66" charset="0"/>
              </a:rPr>
              <a:t>Lezie pavúk po oblohe, zlatý šíp má v každej nohe. Zhora nimi svieti, na veselé deti.</a:t>
            </a:r>
          </a:p>
          <a:p>
            <a:pPr>
              <a:buFont typeface="Arial" charset="0"/>
              <a:buNone/>
            </a:pPr>
            <a:r>
              <a:rPr lang="sk-SK" sz="2800" smtClean="0">
                <a:solidFill>
                  <a:srgbClr val="FFFF00"/>
                </a:solidFill>
              </a:rPr>
              <a:t>                                                                  </a:t>
            </a:r>
            <a:r>
              <a:rPr lang="sk-SK" sz="2800" smtClean="0">
                <a:latin typeface="Comic Sans MS" pitchFamily="66" charset="0"/>
              </a:rPr>
              <a:t>/OKNLS/</a:t>
            </a:r>
          </a:p>
          <a:p>
            <a:pPr>
              <a:buFont typeface="Wingdings" pitchFamily="2" charset="2"/>
              <a:buChar char="q"/>
            </a:pPr>
            <a:r>
              <a:rPr lang="sk-SK" sz="2800" smtClean="0">
                <a:solidFill>
                  <a:srgbClr val="FFFF00"/>
                </a:solidFill>
                <a:latin typeface="Comic Sans MS" pitchFamily="66" charset="0"/>
              </a:rPr>
              <a:t>Kto príde každý večer do domu?       </a:t>
            </a:r>
          </a:p>
          <a:p>
            <a:pPr>
              <a:buFont typeface="Arial" charset="0"/>
              <a:buNone/>
            </a:pPr>
            <a:r>
              <a:rPr lang="sk-SK" sz="2800" smtClean="0">
                <a:solidFill>
                  <a:srgbClr val="FFFF00"/>
                </a:solidFill>
                <a:latin typeface="Comic Sans MS" pitchFamily="66" charset="0"/>
              </a:rPr>
              <a:t>                                                   </a:t>
            </a:r>
            <a:r>
              <a:rPr lang="sk-SK" sz="2800" smtClean="0">
                <a:latin typeface="Comic Sans MS" pitchFamily="66" charset="0"/>
              </a:rPr>
              <a:t>/ AMT/</a:t>
            </a:r>
          </a:p>
          <a:p>
            <a:pPr>
              <a:buFont typeface="Wingdings" pitchFamily="2" charset="2"/>
              <a:buChar char="q"/>
            </a:pPr>
            <a:r>
              <a:rPr lang="sk-SK" sz="2800" smtClean="0">
                <a:solidFill>
                  <a:srgbClr val="FFFF00"/>
                </a:solidFill>
                <a:latin typeface="Comic Sans MS" pitchFamily="66" charset="0"/>
              </a:rPr>
              <a:t>Po oblohe v noci letí, ako zlatý dukát svieti. Nože deti uhádnite, čo to svieti, keď vy spíte.  </a:t>
            </a:r>
          </a:p>
          <a:p>
            <a:pPr>
              <a:buFont typeface="Arial" charset="0"/>
              <a:buNone/>
            </a:pPr>
            <a:r>
              <a:rPr lang="sk-SK" sz="2800" smtClean="0">
                <a:solidFill>
                  <a:srgbClr val="FFFF00"/>
                </a:solidFill>
              </a:rPr>
              <a:t>                                                               </a:t>
            </a:r>
            <a:r>
              <a:rPr lang="sk-SK" sz="2800" smtClean="0"/>
              <a:t>/</a:t>
            </a:r>
            <a:r>
              <a:rPr lang="sk-SK" sz="2800" smtClean="0">
                <a:latin typeface="Comic Sans MS" pitchFamily="66" charset="0"/>
              </a:rPr>
              <a:t>CAISEM/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 idx="4294967295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sk-SK" b="1" smtClean="0">
                <a:latin typeface="Comic Sans MS" pitchFamily="66" charset="0"/>
              </a:rPr>
              <a:t> Ďakujem za pozornosť 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4294967295"/>
          </p:nvPr>
        </p:nvSpPr>
        <p:spPr>
          <a:xfrm>
            <a:off x="755650" y="2276475"/>
            <a:ext cx="7443788" cy="23590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k-SK" sz="2400" smtClean="0">
                <a:latin typeface="Comic Sans MS" pitchFamily="66" charset="0"/>
              </a:rPr>
              <a:t>                                                      </a:t>
            </a:r>
          </a:p>
          <a:p>
            <a:pPr algn="ctr">
              <a:buFont typeface="Arial" charset="0"/>
              <a:buNone/>
            </a:pPr>
            <a:r>
              <a:rPr lang="sk-SK" sz="2400" smtClean="0">
                <a:latin typeface="Comic Sans MS" pitchFamily="66" charset="0"/>
              </a:rPr>
              <a:t>Vypracovala: Mgr. Grňová Eva</a:t>
            </a:r>
          </a:p>
          <a:p>
            <a:pPr algn="ctr">
              <a:buFont typeface="Arial" charset="0"/>
              <a:buNone/>
            </a:pPr>
            <a:r>
              <a:rPr lang="sk-SK" sz="2400" smtClean="0">
                <a:latin typeface="Comic Sans MS" pitchFamily="66" charset="0"/>
              </a:rPr>
              <a:t>Základná škola internátna</a:t>
            </a:r>
          </a:p>
          <a:p>
            <a:pPr algn="ctr">
              <a:buFont typeface="Arial" charset="0"/>
              <a:buNone/>
            </a:pPr>
            <a:r>
              <a:rPr lang="sk-SK" sz="2400" smtClean="0">
                <a:latin typeface="Comic Sans MS" pitchFamily="66" charset="0"/>
              </a:rPr>
              <a:t> pre žiakov s narušenou komunikačnou schopnosťou Brezolupy 30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9750" y="4941888"/>
            <a:ext cx="8156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/>
              <a:t>Tematický celok : </a:t>
            </a:r>
            <a:r>
              <a:rPr lang="sk-SK" b="1"/>
              <a:t>Môj čas                                                     </a:t>
            </a:r>
            <a:r>
              <a:rPr lang="sk-SK"/>
              <a:t>Téma : </a:t>
            </a:r>
            <a:r>
              <a:rPr lang="sk-SK" b="1"/>
              <a:t>Noc a deň</a:t>
            </a:r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38188"/>
          </a:xfrm>
        </p:spPr>
        <p:txBody>
          <a:bodyPr/>
          <a:lstStyle/>
          <a:p>
            <a:pPr eaLnBrk="1" hangingPunct="1"/>
            <a:r>
              <a:rPr lang="sk-SK" sz="4000" smtClean="0">
                <a:latin typeface="Comic Sans MS" pitchFamily="66" charset="0"/>
              </a:rPr>
              <a:t>Noc a deň              Deň a noc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513"/>
            <a:ext cx="8750300" cy="49815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     </a:t>
            </a:r>
            <a:r>
              <a:rPr lang="sk-SK" sz="2400" dirty="0" smtClean="0">
                <a:solidFill>
                  <a:schemeClr val="bg1"/>
                </a:solidFill>
                <a:latin typeface="Comic Sans MS" pitchFamily="66" charset="0"/>
              </a:rPr>
              <a:t>A teraz tíško počúvaj...</a:t>
            </a:r>
          </a:p>
          <a:p>
            <a:pPr eaLnBrk="1" hangingPunct="1">
              <a:buFont typeface="Arial" charset="0"/>
              <a:buNone/>
            </a:pPr>
            <a:r>
              <a:rPr lang="sk-SK" sz="2800" dirty="0" smtClean="0">
                <a:latin typeface="Comic Sans MS" pitchFamily="66" charset="0"/>
              </a:rPr>
              <a:t>   Večer čo večer sa zobúdza noc. Cez plecia si prehodí fialový plášť ozdobený trblietavými hviezdičkami a zapne ho mesiačikom zo striebra. Potom ako veľký, tichý vták poletuje hore dolu ponad Zem.</a:t>
            </a:r>
          </a:p>
          <a:p>
            <a:pPr eaLnBrk="1" hangingPunct="1">
              <a:buFont typeface="Arial" charset="0"/>
              <a:buNone/>
            </a:pPr>
            <a:r>
              <a:rPr lang="sk-SK" sz="2800" dirty="0" smtClean="0">
                <a:latin typeface="Comic Sans MS" pitchFamily="66" charset="0"/>
              </a:rPr>
              <a:t>   Nad ránom, keď sa noc unaví, dostane strach, či nestratila za hrsť svojich hviezdičiek.  „Slniečko, posvieť mi, chcem si porátať hviezdičky“, šepoce noc a posadí sa na vrcholček hory.</a:t>
            </a:r>
            <a:endParaRPr lang="sk-SK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692150"/>
            <a:ext cx="8281988" cy="52689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z="2800" dirty="0" smtClean="0">
                <a:latin typeface="Comic Sans MS" pitchFamily="66" charset="0"/>
              </a:rPr>
              <a:t>Slnko zažmurká zlatými mihalnicami, vyhupne sa </a:t>
            </a:r>
          </a:p>
          <a:p>
            <a:pPr eaLnBrk="1" hangingPunct="1">
              <a:buFont typeface="Arial" charset="0"/>
              <a:buNone/>
            </a:pPr>
            <a:r>
              <a:rPr lang="sk-SK" sz="2800" dirty="0" smtClean="0">
                <a:latin typeface="Comic Sans MS" pitchFamily="66" charset="0"/>
              </a:rPr>
              <a:t>z ružovej kolísky a modrých vankúšikov a svieti </a:t>
            </a:r>
          </a:p>
          <a:p>
            <a:pPr eaLnBrk="1" hangingPunct="1">
              <a:buFont typeface="Arial" charset="0"/>
              <a:buNone/>
            </a:pPr>
            <a:r>
              <a:rPr lang="sk-SK" sz="2800" dirty="0" smtClean="0">
                <a:latin typeface="Comic Sans MS" pitchFamily="66" charset="0"/>
              </a:rPr>
              <a:t>noci svojim bielym svetlom. </a:t>
            </a:r>
          </a:p>
          <a:p>
            <a:pPr eaLnBrk="1" hangingPunct="1">
              <a:buFont typeface="Arial" charset="0"/>
              <a:buNone/>
            </a:pPr>
            <a:r>
              <a:rPr lang="sk-SK" sz="2800" dirty="0" smtClean="0">
                <a:latin typeface="Comic Sans MS" pitchFamily="66" charset="0"/>
              </a:rPr>
              <a:t>Je ráno. Noc si zloží tmavý plášť a celý deň </a:t>
            </a:r>
          </a:p>
          <a:p>
            <a:pPr eaLnBrk="1" hangingPunct="1">
              <a:buFont typeface="Arial" charset="0"/>
              <a:buNone/>
            </a:pPr>
            <a:r>
              <a:rPr lang="sk-SK" sz="2800" dirty="0" smtClean="0">
                <a:latin typeface="Comic Sans MS" pitchFamily="66" charset="0"/>
              </a:rPr>
              <a:t>počíta svoje hviezdičky.</a:t>
            </a:r>
          </a:p>
          <a:p>
            <a:pPr eaLnBrk="1" hangingPunct="1">
              <a:buFont typeface="Arial" charset="0"/>
              <a:buNone/>
            </a:pPr>
            <a:r>
              <a:rPr lang="sk-SK" sz="2800" dirty="0" smtClean="0">
                <a:latin typeface="Comic Sans MS" pitchFamily="66" charset="0"/>
              </a:rPr>
              <a:t>Jedna, dve, tri... A keď príde po dvestomilióntu </a:t>
            </a:r>
          </a:p>
          <a:p>
            <a:pPr eaLnBrk="1" hangingPunct="1">
              <a:buFont typeface="Arial" charset="0"/>
              <a:buNone/>
            </a:pPr>
            <a:r>
              <a:rPr lang="sk-SK" sz="2800" dirty="0" smtClean="0">
                <a:latin typeface="Comic Sans MS" pitchFamily="66" charset="0"/>
              </a:rPr>
              <a:t>zazíva a zaspí.</a:t>
            </a:r>
          </a:p>
          <a:p>
            <a:pPr eaLnBrk="1" hangingPunct="1">
              <a:buFont typeface="Arial" charset="0"/>
              <a:buNone/>
            </a:pPr>
            <a:r>
              <a:rPr lang="sk-SK" sz="2800" dirty="0" smtClean="0">
                <a:latin typeface="Comic Sans MS" pitchFamily="66" charset="0"/>
              </a:rPr>
              <a:t>Čo sa stane potom? Deň sa tiež unaví, príde </a:t>
            </a:r>
          </a:p>
          <a:p>
            <a:pPr eaLnBrk="1" hangingPunct="1">
              <a:buFont typeface="Arial" charset="0"/>
              <a:buNone/>
            </a:pPr>
            <a:r>
              <a:rPr lang="sk-SK" sz="2800" dirty="0" smtClean="0">
                <a:latin typeface="Comic Sans MS" pitchFamily="66" charset="0"/>
              </a:rPr>
              <a:t>večer... a večer čo večer sa opäť zobúdza noc...</a:t>
            </a:r>
          </a:p>
          <a:p>
            <a:endParaRPr lang="sk-SK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sk-SK" smtClean="0">
                <a:solidFill>
                  <a:srgbClr val="7030A0"/>
                </a:solidFill>
                <a:latin typeface="Comic Sans MS" pitchFamily="66" charset="0"/>
              </a:rPr>
              <a:t>Básničky pre šikovné hlavičky</a:t>
            </a:r>
            <a:endParaRPr lang="sk-SK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1188" y="1844675"/>
            <a:ext cx="3829050" cy="34559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sk-SK" sz="2400" smtClean="0">
                <a:latin typeface="Comic Sans MS" pitchFamily="66" charset="0"/>
              </a:rPr>
              <a:t> </a:t>
            </a:r>
            <a:r>
              <a:rPr lang="sk-SK" sz="2400" b="1" smtClean="0">
                <a:latin typeface="Comic Sans MS" pitchFamily="66" charset="0"/>
              </a:rPr>
              <a:t>SLNKO</a:t>
            </a:r>
          </a:p>
          <a:p>
            <a:pPr algn="ctr">
              <a:buFont typeface="Arial" charset="0"/>
              <a:buNone/>
            </a:pPr>
            <a:r>
              <a:rPr lang="sk-SK" sz="2400" smtClean="0">
                <a:latin typeface="Comic Sans MS" pitchFamily="66" charset="0"/>
              </a:rPr>
              <a:t>   Skáče slnko po poli,                     </a:t>
            </a:r>
          </a:p>
          <a:p>
            <a:pPr algn="ctr">
              <a:buFont typeface="Arial" charset="0"/>
              <a:buNone/>
            </a:pPr>
            <a:r>
              <a:rPr lang="sk-SK" sz="2400" smtClean="0">
                <a:latin typeface="Comic Sans MS" pitchFamily="66" charset="0"/>
              </a:rPr>
              <a:t>  kým ho hlávka nebolí.             </a:t>
            </a:r>
          </a:p>
          <a:p>
            <a:pPr algn="ctr">
              <a:buFont typeface="Arial" charset="0"/>
              <a:buNone/>
            </a:pPr>
            <a:r>
              <a:rPr lang="sk-SK" sz="2400" smtClean="0">
                <a:latin typeface="Comic Sans MS" pitchFamily="66" charset="0"/>
              </a:rPr>
              <a:t>   Skáče slnko po sene,                 </a:t>
            </a:r>
          </a:p>
          <a:p>
            <a:pPr algn="ctr">
              <a:buFont typeface="Arial" charset="0"/>
              <a:buNone/>
            </a:pPr>
            <a:r>
              <a:rPr lang="sk-SK" sz="2400" smtClean="0">
                <a:latin typeface="Comic Sans MS" pitchFamily="66" charset="0"/>
              </a:rPr>
              <a:t> kým má líčko červené.                 </a:t>
            </a:r>
          </a:p>
          <a:p>
            <a:pPr algn="ctr">
              <a:buFont typeface="Arial" charset="0"/>
              <a:buNone/>
            </a:pPr>
            <a:r>
              <a:rPr lang="sk-SK" sz="2400" smtClean="0">
                <a:latin typeface="Comic Sans MS" pitchFamily="66" charset="0"/>
              </a:rPr>
              <a:t> Podvečerom z únavy,          </a:t>
            </a:r>
          </a:p>
          <a:p>
            <a:pPr algn="ctr">
              <a:buFont typeface="Arial" charset="0"/>
              <a:buNone/>
            </a:pPr>
            <a:r>
              <a:rPr lang="sk-SK" sz="2400" smtClean="0">
                <a:latin typeface="Comic Sans MS" pitchFamily="66" charset="0"/>
              </a:rPr>
              <a:t> klesne potom do trávy</a:t>
            </a:r>
            <a:r>
              <a:rPr lang="sk-SK" smtClean="0"/>
              <a:t>.   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59338" y="1844675"/>
            <a:ext cx="3900487" cy="25495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sk-SK" sz="2400" b="1" smtClean="0">
                <a:latin typeface="Comic Sans MS" pitchFamily="66" charset="0"/>
              </a:rPr>
              <a:t>MESIAC</a:t>
            </a:r>
            <a:endParaRPr lang="sk-SK" sz="2400" smtClean="0">
              <a:latin typeface="Comic Sans MS" pitchFamily="66" charset="0"/>
            </a:endParaRPr>
          </a:p>
          <a:p>
            <a:pPr algn="ctr">
              <a:buFont typeface="Arial" charset="0"/>
              <a:buNone/>
            </a:pPr>
            <a:r>
              <a:rPr lang="sk-SK" sz="2400" smtClean="0">
                <a:latin typeface="Comic Sans MS" pitchFamily="66" charset="0"/>
              </a:rPr>
              <a:t>Na oblohe melón visí.</a:t>
            </a:r>
          </a:p>
          <a:p>
            <a:pPr algn="ctr">
              <a:buFont typeface="Arial" charset="0"/>
              <a:buNone/>
            </a:pPr>
            <a:r>
              <a:rPr lang="sk-SK" sz="2400" smtClean="0">
                <a:latin typeface="Comic Sans MS" pitchFamily="66" charset="0"/>
              </a:rPr>
              <a:t>Čo sa bojíš, odhryzni si!</a:t>
            </a:r>
          </a:p>
          <a:p>
            <a:pPr algn="ctr">
              <a:buFont typeface="Arial" charset="0"/>
              <a:buNone/>
            </a:pPr>
            <a:r>
              <a:rPr lang="sk-SK" sz="2400" smtClean="0">
                <a:latin typeface="Comic Sans MS" pitchFamily="66" charset="0"/>
              </a:rPr>
              <a:t>Už tu asi ktosi bol,</a:t>
            </a:r>
          </a:p>
          <a:p>
            <a:pPr algn="ctr">
              <a:buFont typeface="Arial" charset="0"/>
              <a:buNone/>
            </a:pPr>
            <a:r>
              <a:rPr lang="sk-SK" sz="2400" smtClean="0">
                <a:latin typeface="Comic Sans MS" pitchFamily="66" charset="0"/>
              </a:rPr>
              <a:t>už ho visí iba pol.</a:t>
            </a:r>
          </a:p>
          <a:p>
            <a:endParaRPr lang="sk-SK" smtClean="0">
              <a:latin typeface="Comic Sans MS" pitchFamily="66" charset="0"/>
            </a:endParaRPr>
          </a:p>
        </p:txBody>
      </p:sp>
      <p:pic>
        <p:nvPicPr>
          <p:cNvPr id="5127" name="Picture 7" descr="mesi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811">
            <a:off x="7740650" y="1412875"/>
            <a:ext cx="89217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lnk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1150937" cy="10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1071563"/>
          </a:xfrm>
        </p:spPr>
        <p:txBody>
          <a:bodyPr/>
          <a:lstStyle/>
          <a:p>
            <a:pPr eaLnBrk="1" hangingPunct="1"/>
            <a:r>
              <a:rPr lang="sk-SK" b="1" smtClean="0">
                <a:latin typeface="Comic Sans MS" pitchFamily="66" charset="0"/>
              </a:rPr>
              <a:t>NOC</a:t>
            </a:r>
          </a:p>
        </p:txBody>
      </p:sp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1403350" y="2060575"/>
            <a:ext cx="3057525" cy="3786188"/>
          </a:xfrm>
        </p:spPr>
        <p:txBody>
          <a:bodyPr/>
          <a:lstStyle/>
          <a:p>
            <a:pPr eaLnBrk="1" hangingPunct="1"/>
            <a:r>
              <a:rPr lang="sk-SK" sz="2800" smtClean="0">
                <a:solidFill>
                  <a:schemeClr val="tx1"/>
                </a:solidFill>
                <a:latin typeface="Comic Sans MS" pitchFamily="66" charset="0"/>
              </a:rPr>
              <a:t>Toto je noc.</a:t>
            </a:r>
          </a:p>
          <a:p>
            <a:pPr eaLnBrk="1" hangingPunct="1"/>
            <a:r>
              <a:rPr lang="sk-SK" sz="2800" smtClean="0">
                <a:solidFill>
                  <a:schemeClr val="tx1"/>
                </a:solidFill>
                <a:latin typeface="Comic Sans MS" pitchFamily="66" charset="0"/>
              </a:rPr>
              <a:t>V noci na oblohe svieti mesiac a hviezdy. Všade je tma, na cestu nám svieti len mesiac a hviezdy.</a:t>
            </a:r>
          </a:p>
        </p:txBody>
      </p:sp>
      <p:pic>
        <p:nvPicPr>
          <p:cNvPr id="5124" name="Picture 2" descr="http://img.topky.sk/big/300663.jpg/Tip-citatela-ciastocne-zatmenie-Slnka-Slnko-4--januar-Banska-Bystrica-Foto-Miroslav-H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5963" y="1995488"/>
            <a:ext cx="3786187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4" descr="http://www.tvojweb.istudio.sk/gify/star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0"/>
            <a:ext cx="9429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http://www.tvojweb.istudio.sk/gify/star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908050"/>
            <a:ext cx="9429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http://www.tvojweb.istudio.sk/gify/star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9429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mesiac2"/>
          <p:cNvPicPr>
            <a:picLocks noChangeAspect="1" noChangeArrowheads="1"/>
          </p:cNvPicPr>
          <p:nvPr/>
        </p:nvPicPr>
        <p:blipFill>
          <a:blip r:embed="rId4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1370012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1285875"/>
          </a:xfrm>
        </p:spPr>
        <p:txBody>
          <a:bodyPr/>
          <a:lstStyle/>
          <a:p>
            <a:pPr eaLnBrk="1" hangingPunct="1"/>
            <a:r>
              <a:rPr lang="sk-SK" sz="5400" b="1" smtClean="0">
                <a:solidFill>
                  <a:srgbClr val="FFFF00"/>
                </a:solidFill>
                <a:latin typeface="Comic Sans MS" pitchFamily="66" charset="0"/>
              </a:rPr>
              <a:t>Deň</a:t>
            </a: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3057525" cy="3571875"/>
          </a:xfrm>
        </p:spPr>
        <p:txBody>
          <a:bodyPr/>
          <a:lstStyle/>
          <a:p>
            <a:pPr eaLnBrk="1" hangingPunct="1"/>
            <a:r>
              <a:rPr lang="sk-SK" sz="2400" b="1" dirty="0" smtClean="0">
                <a:solidFill>
                  <a:srgbClr val="000066"/>
                </a:solidFill>
                <a:latin typeface="Comic Sans MS" pitchFamily="66" charset="0"/>
              </a:rPr>
              <a:t>Toto je deň.</a:t>
            </a:r>
          </a:p>
          <a:p>
            <a:pPr eaLnBrk="1" hangingPunct="1"/>
            <a:r>
              <a:rPr lang="sk-SK" sz="2400" b="1" dirty="0" smtClean="0">
                <a:solidFill>
                  <a:srgbClr val="000066"/>
                </a:solidFill>
                <a:latin typeface="Comic Sans MS" pitchFamily="66" charset="0"/>
              </a:rPr>
              <a:t>Cez deň na oblohe svieti slnko. Deň sa začína ránom a končí sa večerom. Slnko vystrieda na oblohe mesiac a hviezdy.</a:t>
            </a:r>
          </a:p>
        </p:txBody>
      </p:sp>
      <p:pic>
        <p:nvPicPr>
          <p:cNvPr id="7177" name="Picture 9" descr="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655763" cy="15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-obrazky_4ever_sk--luka--slnko--les--pekny-den-2754788 - kópia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57338"/>
            <a:ext cx="4105275" cy="374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Čo robíme cez deň?</a:t>
            </a:r>
          </a:p>
        </p:txBody>
      </p:sp>
      <p:sp>
        <p:nvSpPr>
          <p:cNvPr id="9" name="Oválný popisek 8"/>
          <p:cNvSpPr>
            <a:spLocks noChangeArrowheads="1"/>
          </p:cNvSpPr>
          <p:nvPr/>
        </p:nvSpPr>
        <p:spPr bwMode="auto">
          <a:xfrm>
            <a:off x="2051050" y="1268413"/>
            <a:ext cx="2286000" cy="714375"/>
          </a:xfrm>
          <a:prstGeom prst="wedgeEllipseCallout">
            <a:avLst>
              <a:gd name="adj1" fmla="val -46736"/>
              <a:gd name="adj2" fmla="val 49556"/>
            </a:avLst>
          </a:prstGeom>
          <a:solidFill>
            <a:schemeClr val="bg1"/>
          </a:solidFill>
          <a:ln w="381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dirty="0">
                <a:latin typeface="+mn-lt"/>
              </a:rPr>
              <a:t>Učíme sa v škole</a:t>
            </a:r>
          </a:p>
        </p:txBody>
      </p:sp>
      <p:sp>
        <p:nvSpPr>
          <p:cNvPr id="10" name="Oválný popisek 9"/>
          <p:cNvSpPr>
            <a:spLocks noChangeArrowheads="1"/>
          </p:cNvSpPr>
          <p:nvPr/>
        </p:nvSpPr>
        <p:spPr bwMode="auto">
          <a:xfrm>
            <a:off x="971550" y="3716338"/>
            <a:ext cx="2428875" cy="642937"/>
          </a:xfrm>
          <a:prstGeom prst="wedgeEllipseCallout">
            <a:avLst>
              <a:gd name="adj1" fmla="val -55361"/>
              <a:gd name="adj2" fmla="val 52222"/>
            </a:avLst>
          </a:prstGeom>
          <a:solidFill>
            <a:schemeClr val="bg1"/>
          </a:solidFill>
          <a:ln w="381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dirty="0">
                <a:latin typeface="+mn-lt"/>
              </a:rPr>
              <a:t>Hráme sa </a:t>
            </a:r>
          </a:p>
        </p:txBody>
      </p:sp>
      <p:sp>
        <p:nvSpPr>
          <p:cNvPr id="11" name="Oválný popisek 10"/>
          <p:cNvSpPr/>
          <p:nvPr/>
        </p:nvSpPr>
        <p:spPr>
          <a:xfrm>
            <a:off x="5940425" y="1341438"/>
            <a:ext cx="2357438" cy="857250"/>
          </a:xfrm>
          <a:prstGeom prst="wedgeEllipseCallout">
            <a:avLst>
              <a:gd name="adj1" fmla="val -68335"/>
              <a:gd name="adj2" fmla="val 597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dirty="0">
                <a:solidFill>
                  <a:schemeClr val="tx1"/>
                </a:solidFill>
              </a:rPr>
              <a:t>Robíme si úlohy</a:t>
            </a:r>
          </a:p>
        </p:txBody>
      </p:sp>
      <p:sp>
        <p:nvSpPr>
          <p:cNvPr id="12" name="Oválný popisek 11"/>
          <p:cNvSpPr/>
          <p:nvPr/>
        </p:nvSpPr>
        <p:spPr>
          <a:xfrm>
            <a:off x="4500563" y="3716338"/>
            <a:ext cx="2214562" cy="642937"/>
          </a:xfrm>
          <a:prstGeom prst="wedgeEllipseCallout">
            <a:avLst>
              <a:gd name="adj1" fmla="val -58406"/>
              <a:gd name="adj2" fmla="val 476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dirty="0">
                <a:solidFill>
                  <a:schemeClr val="tx1"/>
                </a:solidFill>
              </a:rPr>
              <a:t>Oddychujeme</a:t>
            </a:r>
          </a:p>
        </p:txBody>
      </p:sp>
      <p:sp>
        <p:nvSpPr>
          <p:cNvPr id="13" name="Oválný popisek 12"/>
          <p:cNvSpPr/>
          <p:nvPr/>
        </p:nvSpPr>
        <p:spPr>
          <a:xfrm>
            <a:off x="5867400" y="2781300"/>
            <a:ext cx="2500313" cy="1000125"/>
          </a:xfrm>
          <a:prstGeom prst="wedgeEllipseCallout">
            <a:avLst>
              <a:gd name="adj1" fmla="val 46977"/>
              <a:gd name="adj2" fmla="val 992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dirty="0">
                <a:solidFill>
                  <a:schemeClr val="tx1"/>
                </a:solidFill>
              </a:rPr>
              <a:t>Počas dňa prijímame potravu</a:t>
            </a:r>
          </a:p>
        </p:txBody>
      </p:sp>
      <p:pic>
        <p:nvPicPr>
          <p:cNvPr id="8206" name="Picture 14" descr="10566673-a-vector-illustration-of-a-family-having-a-thanksgiving-dinner-toge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221163"/>
            <a:ext cx="189547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16212831-a-vector-illustration-of-a-family-watching-movies-television-at-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365625"/>
            <a:ext cx="1873250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16041690-a-illustration-of-a-happy-family-playing-a-board-game-at-home - kóp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1800225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14115068-illustration-of-a-kids-studying-in-classro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1871662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učíme 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989138"/>
            <a:ext cx="1881188" cy="12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Čo  robíme v noci?</a:t>
            </a:r>
          </a:p>
        </p:txBody>
      </p:sp>
      <p:pic>
        <p:nvPicPr>
          <p:cNvPr id="25603" name="Picture 3" descr="E:\fotky,dok\Dokumenty\Projekt 1\Hygiena\19[2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928934"/>
            <a:ext cx="3429000" cy="2514600"/>
          </a:xfrm>
          <a:effectLst>
            <a:softEdge rad="112500"/>
          </a:effectLst>
        </p:spPr>
      </p:pic>
      <p:sp>
        <p:nvSpPr>
          <p:cNvPr id="7" name="Oválný popisek 6"/>
          <p:cNvSpPr/>
          <p:nvPr/>
        </p:nvSpPr>
        <p:spPr>
          <a:xfrm>
            <a:off x="1143000" y="1285875"/>
            <a:ext cx="3857625" cy="1571625"/>
          </a:xfrm>
          <a:prstGeom prst="wedgeEllipseCallout">
            <a:avLst>
              <a:gd name="adj1" fmla="val -49068"/>
              <a:gd name="adj2" fmla="val 612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sk-SK">
              <a:solidFill>
                <a:schemeClr val="tx1"/>
              </a:solidFill>
            </a:endParaRPr>
          </a:p>
          <a:p>
            <a:r>
              <a:rPr lang="sk-SK">
                <a:solidFill>
                  <a:schemeClr val="tx1"/>
                </a:solidFill>
              </a:rPr>
              <a:t>Po večeri prichádza</a:t>
            </a:r>
            <a:r>
              <a:rPr lang="sk-SK" b="1">
                <a:solidFill>
                  <a:schemeClr val="tx1"/>
                </a:solidFill>
              </a:rPr>
              <a:t> noc</a:t>
            </a:r>
            <a:r>
              <a:rPr lang="sk-SK">
                <a:solidFill>
                  <a:schemeClr val="tx1"/>
                </a:solidFill>
              </a:rPr>
              <a:t>.</a:t>
            </a:r>
          </a:p>
          <a:p>
            <a:r>
              <a:rPr lang="sk-SK">
                <a:solidFill>
                  <a:schemeClr val="tx1"/>
                </a:solidFill>
              </a:rPr>
              <a:t>V noci spíme, aby sme načerpali sily do nového dňa.</a:t>
            </a:r>
          </a:p>
          <a:p>
            <a:r>
              <a:rPr lang="sk-SK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5605" name="Picture 5" descr="http://t3.gstatic.com/images?q=tbn:ANd9GcQ0e_hWVt1dgBX-UdLNEUijRInj15AFRn1MHbQv9Vbshbd79EEJrtKUv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357562"/>
            <a:ext cx="2357454" cy="1768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álný popisek 8"/>
          <p:cNvSpPr/>
          <p:nvPr/>
        </p:nvSpPr>
        <p:spPr>
          <a:xfrm>
            <a:off x="5715000" y="1857375"/>
            <a:ext cx="3071813" cy="1428750"/>
          </a:xfrm>
          <a:prstGeom prst="wedgeEllipseCallout">
            <a:avLst>
              <a:gd name="adj1" fmla="val -59571"/>
              <a:gd name="adj2" fmla="val 581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dirty="0">
                <a:solidFill>
                  <a:schemeClr val="tx1"/>
                </a:solidFill>
              </a:rPr>
              <a:t>V noci odpočíva a spí aj väčšina zvierat.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558</Words>
  <Application>Microsoft Office PowerPoint</Application>
  <PresentationFormat>Prezentácia na obrazovke (4:3)</PresentationFormat>
  <Paragraphs>77</Paragraphs>
  <Slides>21</Slides>
  <Notes>2</Notes>
  <HiddenSlides>0</HiddenSlides>
  <MMClips>29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Motív Office</vt:lpstr>
      <vt:lpstr>Prezentácia programu PowerPoint</vt:lpstr>
      <vt:lpstr>Noc a deň</vt:lpstr>
      <vt:lpstr>Noc a deň              Deň a noc</vt:lpstr>
      <vt:lpstr>Prezentácia programu PowerPoint</vt:lpstr>
      <vt:lpstr>Básničky pre šikovné hlavičky</vt:lpstr>
      <vt:lpstr>NOC</vt:lpstr>
      <vt:lpstr>Deň</vt:lpstr>
      <vt:lpstr>Čo robíme cez deň?</vt:lpstr>
      <vt:lpstr>Čo  robíme v noci?</vt:lpstr>
      <vt:lpstr>Čo sa deje cez deň? </vt:lpstr>
      <vt:lpstr>Čo sa deje v noci?           </vt:lpstr>
      <vt:lpstr>Vieš kam patrím? Daj ma na správne miesto.</vt:lpstr>
      <vt:lpstr>Vieš kam patrím? Daj ma na správne miesto.</vt:lpstr>
      <vt:lpstr>Vieš kam patrím? Daj ma na správne miesto.</vt:lpstr>
      <vt:lpstr>Vieš kam patrím? Daj ma na správne miesto.</vt:lpstr>
      <vt:lpstr>Vieš kam patrím? Daj ma na správne miesto.</vt:lpstr>
      <vt:lpstr>Vieš kam patrím? Daj ma na správne miesto.</vt:lpstr>
      <vt:lpstr>Vieš kam patrím? Daj ma na správne miesto.</vt:lpstr>
      <vt:lpstr>Vieš kam patrím? Daj ma na správne miesto.</vt:lpstr>
      <vt:lpstr>Čo je to? </vt:lpstr>
      <vt:lpstr> Ďakujem za pozornosť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Uzivatel</cp:lastModifiedBy>
  <cp:revision>101</cp:revision>
  <dcterms:created xsi:type="dcterms:W3CDTF">2010-04-05T12:24:21Z</dcterms:created>
  <dcterms:modified xsi:type="dcterms:W3CDTF">2014-02-20T09:47:40Z</dcterms:modified>
</cp:coreProperties>
</file>