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279" r:id="rId2"/>
    <p:sldId id="263" r:id="rId3"/>
    <p:sldId id="269" r:id="rId4"/>
    <p:sldId id="273" r:id="rId5"/>
    <p:sldId id="275" r:id="rId6"/>
    <p:sldId id="276" r:id="rId7"/>
    <p:sldId id="267" r:id="rId8"/>
    <p:sldId id="257" r:id="rId9"/>
    <p:sldId id="268" r:id="rId10"/>
    <p:sldId id="274" r:id="rId11"/>
    <p:sldId id="271" r:id="rId12"/>
    <p:sldId id="266" r:id="rId13"/>
    <p:sldId id="272" r:id="rId14"/>
  </p:sldIdLst>
  <p:sldSz cx="9144000" cy="6858000" type="screen4x3"/>
  <p:notesSz cx="6826250" cy="99583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996633"/>
    <a:srgbClr val="FF6600"/>
    <a:srgbClr val="7C603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81575" cy="373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30750"/>
            <a:ext cx="54610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8325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8325"/>
            <a:ext cx="29575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5536F62-C0D7-43FB-BB08-D9211641EF9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673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14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614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146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F6A5CC-D513-4838-ACB0-2AFB2252A81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23BC9-43BA-4146-8B9B-D9B912291CF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9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62771-AE70-4491-92D7-D4C0C83BA1F1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9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BB20C2-9C07-40FD-948C-4A8A7599C71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38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2AF4B-012C-498B-9344-ABCD62665E6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54BAB-B425-46C4-B534-55A9144713F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72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45D54-DDDF-4C2C-AE32-451E2308D3B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39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6506-7441-4C78-AD8E-032E82779EA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C8FBF-45E3-45C4-AAB5-F21E935CC25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4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179F-B2B9-474A-A110-635CB3897F92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2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E5F5-6F15-4281-BBC9-726A22FE15E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40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C9AE4-5AD0-4139-9973-412ABAA7A5C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30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04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604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04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04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E604FF3-8437-4937-84AD-D8BCCF1AA610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04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8.pn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0.wmf"/><Relationship Id="rId4" Type="http://schemas.openxmlformats.org/officeDocument/2006/relationships/image" Target="../media/image24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2.gif"/><Relationship Id="rId7" Type="http://schemas.openxmlformats.org/officeDocument/2006/relationships/image" Target="../media/image45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24.png"/><Relationship Id="rId4" Type="http://schemas.openxmlformats.org/officeDocument/2006/relationships/image" Target="../media/image20.gif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8.gi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eg"/><Relationship Id="rId7" Type="http://schemas.openxmlformats.org/officeDocument/2006/relationships/image" Target="../media/image2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33.gif"/><Relationship Id="rId4" Type="http://schemas.openxmlformats.org/officeDocument/2006/relationships/image" Target="../media/image16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485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rgbClr val="000000"/>
                </a:solidFill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</a:rPr>
              <a:t>Kód ITMS projektu 26110130435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44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56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808287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55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16338"/>
            <a:ext cx="2254250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9352" name="Object 24"/>
          <p:cNvGraphicFramePr>
            <a:graphicFrameLocks noGrp="1" noChangeAspect="1"/>
          </p:cNvGraphicFramePr>
          <p:nvPr>
            <p:ph idx="1"/>
          </p:nvPr>
        </p:nvGraphicFramePr>
        <p:xfrm>
          <a:off x="250825" y="1412875"/>
          <a:ext cx="262255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3" name="Rastrový obrázek" r:id="rId5" imgW="2371429" imgH="1609524" progId="Paint.Picture">
                  <p:embed/>
                </p:oleObj>
              </mc:Choice>
              <mc:Fallback>
                <p:oleObj name="Rastrový obrázek" r:id="rId5" imgW="2371429" imgH="1609524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2622550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81987" cy="1063625"/>
          </a:xfrm>
        </p:spPr>
        <p:txBody>
          <a:bodyPr/>
          <a:lstStyle/>
          <a:p>
            <a:r>
              <a:rPr lang="sk-SK" sz="3600" b="1">
                <a:solidFill>
                  <a:srgbClr val="FF0000"/>
                </a:solidFill>
                <a:latin typeface="Comic Sans MS" pitchFamily="66" charset="0"/>
              </a:rPr>
              <a:t>Kde je lopta? Kam sa schovala?</a:t>
            </a:r>
            <a:r>
              <a:rPr lang="sk-SK" sz="4000" b="1">
                <a:solidFill>
                  <a:srgbClr val="FF0000"/>
                </a:solidFill>
                <a:latin typeface="Bradley Hand ITC" pitchFamily="66" charset="0"/>
              </a:rPr>
              <a:t> </a:t>
            </a:r>
            <a:br>
              <a:rPr lang="sk-SK" sz="4000" b="1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sk-SK" sz="1800">
                <a:solidFill>
                  <a:srgbClr val="7C603E"/>
                </a:solidFill>
                <a:latin typeface="Arial Narrow" pitchFamily="34" charset="0"/>
              </a:rPr>
              <a:t>Hľadaj farebnú loptu. Povedz krátke vety, ktoré presne popisujú miesto, kam sa lopta ukryla.</a:t>
            </a:r>
            <a:endParaRPr lang="sk-SK" sz="1800">
              <a:latin typeface="Arial Narrow" pitchFamily="34" charset="0"/>
            </a:endParaRPr>
          </a:p>
        </p:txBody>
      </p:sp>
      <p:pic>
        <p:nvPicPr>
          <p:cNvPr id="99333" name="Picture 5" descr="imagesCAG97XM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hračky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7" descr="imagesCAG97XM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941888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 descr="imagesCAG97XM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9" name="Picture 11" descr="imagesCAF9SFF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25193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0" name="Picture 12" descr="imagesCAG97XM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2" name="Picture 14" descr="imagesCAG97XM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13325"/>
            <a:ext cx="576262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323850" y="3500438"/>
            <a:ext cx="290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Lopta je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 domom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3348038" y="3284538"/>
            <a:ext cx="2246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Lopta je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aute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443663" y="5734050"/>
            <a:ext cx="254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Lopta je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 kočíku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611188" y="6092825"/>
            <a:ext cx="228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Lopta je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 vode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3348038" y="6021388"/>
            <a:ext cx="3268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Lopta je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 šmýkačkou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99350" name="Picture 22" descr="imagesCAG97XM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565400"/>
            <a:ext cx="64928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5724525" y="1844675"/>
            <a:ext cx="302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Lopta je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pieskovisku</a:t>
            </a:r>
            <a:r>
              <a:rPr lang="sk-SK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99354" name="Picture 26" descr="MCj0388752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376487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3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3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3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3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3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3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3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3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3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44" grpId="0"/>
      <p:bldP spid="99345" grpId="0"/>
      <p:bldP spid="99346" grpId="0"/>
      <p:bldP spid="99347" grpId="0"/>
      <p:bldP spid="99348" grpId="0"/>
      <p:bldP spid="993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476250"/>
            <a:ext cx="7415212" cy="1139825"/>
          </a:xfrm>
        </p:spPr>
        <p:txBody>
          <a:bodyPr/>
          <a:lstStyle/>
          <a:p>
            <a:r>
              <a:rPr lang="sk-SK" sz="4000" b="1" dirty="0" smtClean="0">
                <a:solidFill>
                  <a:srgbClr val="7C603E"/>
                </a:solidFill>
              </a:rPr>
              <a:t>Pozoruj nasledujúce obrázky.</a:t>
            </a:r>
            <a:r>
              <a:rPr lang="sk-SK" sz="4000" b="1" dirty="0" smtClean="0"/>
              <a:t> </a:t>
            </a:r>
            <a:r>
              <a:rPr lang="sk-SK" sz="4000" b="1" dirty="0"/>
              <a:t/>
            </a:r>
            <a:br>
              <a:rPr lang="sk-SK" sz="4000" b="1" dirty="0"/>
            </a:br>
            <a:endParaRPr lang="sk-SK" sz="1800" b="1" dirty="0"/>
          </a:p>
        </p:txBody>
      </p:sp>
      <p:pic>
        <p:nvPicPr>
          <p:cNvPr id="83971" name="Picture 3" descr="2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773238"/>
            <a:ext cx="1439862" cy="187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4" descr="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16891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61"/>
          <p:cNvPicPr>
            <a:picLocks noChangeAspect="1" noChangeArrowheads="1" noCrop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1525"/>
            <a:ext cx="2132012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45"/>
          <p:cNvPicPr>
            <a:picLocks noChangeAspect="1" noChangeArrowheads="1" noCrop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174148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ANd9GcSFiZ-ivT_2cBFJrOEB2HmGKdyvKCKloCDoiO3tzwYbh6a9LDV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59715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7" name="Picture 9" descr="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960437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725"/>
            <a:ext cx="270033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2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773238"/>
            <a:ext cx="1439862" cy="187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7" name="Picture 5" descr="61"/>
          <p:cNvPicPr>
            <a:picLocks noChangeAspect="1" noChangeArrowheads="1" noCrop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1525"/>
            <a:ext cx="2132012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45"/>
          <p:cNvPicPr>
            <a:picLocks noChangeAspect="1" noChangeArrowheads="1" noCrop="1"/>
          </p:cNvPicPr>
          <p:nvPr/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174148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ANd9GcSFiZ-ivT_2cBFJrOEB2HmGKdyvKCKloCDoiO3tzwYbh6a9LDV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59715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177958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0" descr="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96043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9251"/>
            <a:ext cx="270033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5" name="Rectangle 1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39825"/>
          </a:xfrm>
          <a:noFill/>
          <a:ln/>
        </p:spPr>
        <p:txBody>
          <a:bodyPr/>
          <a:lstStyle/>
          <a:p>
            <a:r>
              <a:rPr lang="sk-SK" sz="4000" b="1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Comic Sans MS" pitchFamily="66" charset="0"/>
              </a:rPr>
              <a:t>Čo sa zmenilo na obrázku?</a:t>
            </a:r>
            <a:r>
              <a:rPr lang="sk-SK" sz="4000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24775" cy="1139825"/>
          </a:xfrm>
        </p:spPr>
        <p:txBody>
          <a:bodyPr/>
          <a:lstStyle/>
          <a:p>
            <a:r>
              <a:rPr lang="sk-SK" sz="3200" i="1" dirty="0">
                <a:solidFill>
                  <a:srgbClr val="7C603E"/>
                </a:solidFill>
                <a:latin typeface="Comic Sans MS" pitchFamily="66" charset="0"/>
              </a:rPr>
              <a:t>Vypracovala: Mgr. Dagmar </a:t>
            </a:r>
            <a:r>
              <a:rPr lang="sk-SK" sz="3200" i="1" dirty="0" err="1">
                <a:solidFill>
                  <a:srgbClr val="7C603E"/>
                </a:solidFill>
                <a:latin typeface="Comic Sans MS" pitchFamily="66" charset="0"/>
              </a:rPr>
              <a:t>Píšová</a:t>
            </a:r>
            <a:endParaRPr lang="sk-SK" sz="3200" i="1" dirty="0">
              <a:solidFill>
                <a:srgbClr val="7C603E"/>
              </a:solidFill>
              <a:latin typeface="Comic Sans MS" pitchFamily="66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435975" cy="40703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k-SK" sz="2800" b="1" i="1" dirty="0">
                <a:latin typeface="Comic Sans MS" pitchFamily="66" charset="0"/>
              </a:rPr>
              <a:t>Základná škola internátna </a:t>
            </a:r>
          </a:p>
          <a:p>
            <a:pPr algn="ctr">
              <a:buFont typeface="Wingdings" pitchFamily="2" charset="2"/>
              <a:buNone/>
            </a:pPr>
            <a:r>
              <a:rPr lang="sk-SK" sz="2800" b="1" i="1" dirty="0">
                <a:latin typeface="Comic Sans MS" pitchFamily="66" charset="0"/>
              </a:rPr>
              <a:t>pre žiakov s narušenou komunikačnou schopnosťou Brezolupy</a:t>
            </a:r>
          </a:p>
        </p:txBody>
      </p:sp>
      <p:pic>
        <p:nvPicPr>
          <p:cNvPr id="84996" name="Picture 4" descr="imagesCAHU3BRX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17261"/>
          <a:stretch>
            <a:fillRect/>
          </a:stretch>
        </p:blipFill>
        <p:spPr bwMode="auto">
          <a:xfrm>
            <a:off x="2700338" y="3644900"/>
            <a:ext cx="3311525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755650" y="2420938"/>
            <a:ext cx="7632700" cy="1474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k-SK" sz="6000" kern="10" dirty="0">
                <a:ln>
                  <a:solidFill>
                    <a:srgbClr val="FF6600"/>
                  </a:solidFill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Môj voľný čas</a:t>
            </a:r>
          </a:p>
        </p:txBody>
      </p:sp>
      <p:pic>
        <p:nvPicPr>
          <p:cNvPr id="70662" name="Picture 6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087563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1"/>
          <p:cNvPicPr>
            <a:picLocks noChangeAspect="1" noChangeArrowheads="1" noCrop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20161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1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28813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6" name="Picture 10" descr="imagesCA0ONFZ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2078038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12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308100" cy="12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"/>
          <a:stretch>
            <a:fillRect/>
          </a:stretch>
        </p:blipFill>
        <p:spPr bwMode="auto">
          <a:xfrm>
            <a:off x="468313" y="765175"/>
            <a:ext cx="41402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r="4103"/>
          <a:stretch>
            <a:fillRect/>
          </a:stretch>
        </p:blipFill>
        <p:spPr bwMode="auto">
          <a:xfrm>
            <a:off x="4572000" y="765175"/>
            <a:ext cx="41052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553200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6000" kern="10" dirty="0">
                <a:ln>
                  <a:solidFill>
                    <a:srgbClr val="FF6600"/>
                  </a:solidFill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Na detskom ihrisku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23" y="508645"/>
            <a:ext cx="9144000" cy="792163"/>
          </a:xfrm>
        </p:spPr>
        <p:txBody>
          <a:bodyPr/>
          <a:lstStyle/>
          <a:p>
            <a:r>
              <a:rPr lang="sk-SK" sz="5400" b="1" dirty="0" smtClean="0">
                <a:ln>
                  <a:solidFill>
                    <a:srgbClr val="996633"/>
                  </a:solidFill>
                </a:ln>
                <a:solidFill>
                  <a:srgbClr val="7C603E"/>
                </a:solidFill>
                <a:latin typeface="Comic Sans MS" pitchFamily="66" charset="0"/>
              </a:rPr>
              <a:t>František </a:t>
            </a:r>
            <a:r>
              <a:rPr lang="sk-SK" sz="5400" b="1" dirty="0" err="1" smtClean="0">
                <a:ln>
                  <a:solidFill>
                    <a:srgbClr val="996633"/>
                  </a:solidFill>
                </a:ln>
                <a:solidFill>
                  <a:srgbClr val="7C603E"/>
                </a:solidFill>
                <a:latin typeface="Comic Sans MS" pitchFamily="66" charset="0"/>
              </a:rPr>
              <a:t>Rojček</a:t>
            </a:r>
            <a:endParaRPr lang="sk-SK" sz="5400" b="1" dirty="0">
              <a:ln>
                <a:solidFill>
                  <a:srgbClr val="996633"/>
                </a:solidFill>
              </a:ln>
              <a:latin typeface="Comic Sans MS" pitchFamily="66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6598" y="2423220"/>
            <a:ext cx="5863605" cy="2877443"/>
          </a:xfrm>
        </p:spPr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Trojkolka sa pohádala s malým bicyklom:	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„Čo sú tvoje dve kolieska proti mojim trom?“                     </a:t>
            </a:r>
          </a:p>
          <a:p>
            <a:pPr marL="0" indent="0">
              <a:buNone/>
            </a:pPr>
            <a:r>
              <a:rPr lang="sk-SK" sz="2800" dirty="0" err="1" smtClean="0">
                <a:solidFill>
                  <a:srgbClr val="7C603E"/>
                </a:solidFill>
                <a:latin typeface="Arial Narrow" pitchFamily="34" charset="0"/>
              </a:rPr>
              <a:t>Bicyklík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 jej múdro cinkol:                 	       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„Vidíš tento dvor? Hoci krútiš viacej kolies   ja ho prejdem skôr</a:t>
            </a:r>
            <a:r>
              <a:rPr lang="sk-SK" sz="2000" dirty="0" smtClean="0">
                <a:solidFill>
                  <a:srgbClr val="7C603E"/>
                </a:solidFill>
                <a:latin typeface="Arial Narrow" pitchFamily="34" charset="0"/>
              </a:rPr>
              <a:t>.“	                         				                        </a:t>
            </a:r>
            <a:r>
              <a:rPr lang="sk-SK" sz="2800" b="1" dirty="0" smtClean="0">
                <a:solidFill>
                  <a:srgbClr val="FF0000"/>
                </a:solidFill>
                <a:latin typeface="Comic Sans MS" pitchFamily="66" charset="0"/>
              </a:rPr>
              <a:t>	     		  </a:t>
            </a:r>
          </a:p>
        </p:txBody>
      </p:sp>
      <p:sp>
        <p:nvSpPr>
          <p:cNvPr id="98309" name="AutoShape 5" descr="hračky 21"/>
          <p:cNvSpPr>
            <a:spLocks noChangeAspect="1" noChangeArrowheads="1"/>
          </p:cNvSpPr>
          <p:nvPr/>
        </p:nvSpPr>
        <p:spPr bwMode="auto">
          <a:xfrm>
            <a:off x="250825" y="5300663"/>
            <a:ext cx="18288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0" name="AutoShape 6" descr="hračky 21"/>
          <p:cNvSpPr>
            <a:spLocks noChangeAspect="1" noChangeArrowheads="1"/>
          </p:cNvSpPr>
          <p:nvPr/>
        </p:nvSpPr>
        <p:spPr bwMode="auto">
          <a:xfrm>
            <a:off x="323850" y="4005263"/>
            <a:ext cx="18288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1" name="AutoShape 7" descr="hračky 21"/>
          <p:cNvSpPr>
            <a:spLocks noChangeAspect="1" noChangeArrowheads="1"/>
          </p:cNvSpPr>
          <p:nvPr/>
        </p:nvSpPr>
        <p:spPr bwMode="auto">
          <a:xfrm>
            <a:off x="179388" y="5229225"/>
            <a:ext cx="18288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2" name="AutoShape 8" descr="hračky 21"/>
          <p:cNvSpPr>
            <a:spLocks noChangeAspect="1" noChangeArrowheads="1"/>
          </p:cNvSpPr>
          <p:nvPr/>
        </p:nvSpPr>
        <p:spPr bwMode="auto">
          <a:xfrm>
            <a:off x="544513" y="4202113"/>
            <a:ext cx="182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3" name="AutoShape 9" descr="hračky 21"/>
          <p:cNvSpPr>
            <a:spLocks noChangeAspect="1" noChangeArrowheads="1"/>
          </p:cNvSpPr>
          <p:nvPr/>
        </p:nvSpPr>
        <p:spPr bwMode="auto">
          <a:xfrm>
            <a:off x="328613" y="3986213"/>
            <a:ext cx="18288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8314" name="Picture 10" descr="imagesCA71RQ2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62475"/>
            <a:ext cx="1439863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6" name="Picture 12" descr="hračky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22" y="5224463"/>
            <a:ext cx="1835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06934" y="1484784"/>
            <a:ext cx="722262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  <a:latin typeface="Comic Sans MS" pitchFamily="66" charset="0"/>
              </a:rPr>
              <a:t>Pyšná trojkolka</a:t>
            </a:r>
            <a:endParaRPr lang="sk-SK" b="1" kern="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4357"/>
            <a:ext cx="9144000" cy="792163"/>
          </a:xfrm>
        </p:spPr>
        <p:txBody>
          <a:bodyPr/>
          <a:lstStyle/>
          <a:p>
            <a:r>
              <a:rPr lang="sk-SK" sz="5400" b="1" dirty="0" smtClean="0">
                <a:ln>
                  <a:solidFill>
                    <a:srgbClr val="996633"/>
                  </a:solidFill>
                </a:ln>
                <a:solidFill>
                  <a:srgbClr val="7C603E"/>
                </a:solidFill>
                <a:latin typeface="Comic Sans MS" pitchFamily="66" charset="0"/>
              </a:rPr>
              <a:t>Štefan</a:t>
            </a:r>
            <a:r>
              <a:rPr lang="sk-SK" b="1" dirty="0" smtClean="0">
                <a:ln>
                  <a:solidFill>
                    <a:srgbClr val="996633"/>
                  </a:solidFill>
                </a:ln>
                <a:solidFill>
                  <a:srgbClr val="7C603E"/>
                </a:solidFill>
                <a:latin typeface="Comic Sans MS" pitchFamily="66" charset="0"/>
              </a:rPr>
              <a:t> </a:t>
            </a:r>
            <a:r>
              <a:rPr lang="sk-SK" sz="5400" b="1" dirty="0" smtClean="0">
                <a:ln>
                  <a:solidFill>
                    <a:srgbClr val="996633"/>
                  </a:solidFill>
                </a:ln>
                <a:solidFill>
                  <a:srgbClr val="7C603E"/>
                </a:solidFill>
                <a:latin typeface="Comic Sans MS" pitchFamily="66" charset="0"/>
              </a:rPr>
              <a:t>Moravčík</a:t>
            </a:r>
            <a:endParaRPr lang="sk-SK" sz="5400" b="1" dirty="0">
              <a:ln>
                <a:solidFill>
                  <a:srgbClr val="996633"/>
                </a:solidFill>
              </a:ln>
              <a:latin typeface="Comic Sans MS" pitchFamily="66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82207"/>
            <a:ext cx="6984578" cy="323435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Prečo 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sa tak 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smiešne volá?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- To je ľahké </a:t>
            </a:r>
            <a:r>
              <a:rPr lang="sk-SK" sz="2800" dirty="0" err="1" smtClean="0">
                <a:solidFill>
                  <a:srgbClr val="7C603E"/>
                </a:solidFill>
                <a:latin typeface="Arial Narrow" pitchFamily="34" charset="0"/>
              </a:rPr>
              <a:t>jako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 nič!	                       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Preto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, že má rýchle 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kolá, ktoré 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bežia do ulíc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- Neposlušná včera bola,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 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vraj 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som vrazil do Karola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Valila 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sa do 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údolia, chcel 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som na ňu zobrať bič.	        </a:t>
            </a:r>
            <a:endParaRPr lang="sk-SK" sz="2800" dirty="0" smtClean="0">
              <a:solidFill>
                <a:srgbClr val="7C603E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- Lepšie 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riaď, ty pohonič!</a:t>
            </a:r>
            <a:r>
              <a:rPr lang="sk-SK" sz="2400" dirty="0">
                <a:solidFill>
                  <a:srgbClr val="7C603E"/>
                </a:solidFill>
                <a:latin typeface="Arial Narrow" pitchFamily="34" charset="0"/>
              </a:rPr>
              <a:t>	</a:t>
            </a:r>
          </a:p>
        </p:txBody>
      </p:sp>
      <p:sp>
        <p:nvSpPr>
          <p:cNvPr id="98309" name="AutoShape 5" descr="hračky 21"/>
          <p:cNvSpPr>
            <a:spLocks noChangeAspect="1" noChangeArrowheads="1"/>
          </p:cNvSpPr>
          <p:nvPr/>
        </p:nvSpPr>
        <p:spPr bwMode="auto">
          <a:xfrm>
            <a:off x="250825" y="5300663"/>
            <a:ext cx="18288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0" name="AutoShape 6" descr="hračky 21"/>
          <p:cNvSpPr>
            <a:spLocks noChangeAspect="1" noChangeArrowheads="1"/>
          </p:cNvSpPr>
          <p:nvPr/>
        </p:nvSpPr>
        <p:spPr bwMode="auto">
          <a:xfrm>
            <a:off x="323850" y="4005263"/>
            <a:ext cx="18288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1" name="AutoShape 7" descr="hračky 21"/>
          <p:cNvSpPr>
            <a:spLocks noChangeAspect="1" noChangeArrowheads="1"/>
          </p:cNvSpPr>
          <p:nvPr/>
        </p:nvSpPr>
        <p:spPr bwMode="auto">
          <a:xfrm>
            <a:off x="179388" y="5229225"/>
            <a:ext cx="18288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2" name="AutoShape 8" descr="hračky 21"/>
          <p:cNvSpPr>
            <a:spLocks noChangeAspect="1" noChangeArrowheads="1"/>
          </p:cNvSpPr>
          <p:nvPr/>
        </p:nvSpPr>
        <p:spPr bwMode="auto">
          <a:xfrm>
            <a:off x="544513" y="4202113"/>
            <a:ext cx="182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8317" name="Picture 13" descr="imagesCA9JYVO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26794"/>
            <a:ext cx="1656184" cy="15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62373" y="1412776"/>
            <a:ext cx="4913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k-SK" b="1" dirty="0" smtClean="0">
                <a:solidFill>
                  <a:srgbClr val="FF0000"/>
                </a:solidFill>
                <a:latin typeface="Comic Sans MS" pitchFamily="66" charset="0"/>
              </a:rPr>
              <a:t>Kolobežka</a:t>
            </a:r>
            <a:endParaRPr lang="sk-SK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54" y="548680"/>
            <a:ext cx="9144000" cy="792163"/>
          </a:xfrm>
        </p:spPr>
        <p:txBody>
          <a:bodyPr/>
          <a:lstStyle/>
          <a:p>
            <a:r>
              <a:rPr lang="sk-SK" sz="5400" b="1" dirty="0" smtClean="0">
                <a:ln>
                  <a:solidFill>
                    <a:srgbClr val="996633"/>
                  </a:solidFill>
                </a:ln>
                <a:solidFill>
                  <a:srgbClr val="7C603E"/>
                </a:solidFill>
                <a:latin typeface="Comic Sans MS" pitchFamily="66" charset="0"/>
              </a:rPr>
              <a:t>Ján </a:t>
            </a:r>
            <a:r>
              <a:rPr lang="sk-SK" sz="5400" b="1" dirty="0" err="1" smtClean="0">
                <a:ln>
                  <a:solidFill>
                    <a:srgbClr val="996633"/>
                  </a:solidFill>
                </a:ln>
                <a:solidFill>
                  <a:srgbClr val="7C603E"/>
                </a:solidFill>
                <a:latin typeface="Comic Sans MS" pitchFamily="66" charset="0"/>
              </a:rPr>
              <a:t>Čápka</a:t>
            </a:r>
            <a:endParaRPr lang="sk-SK" sz="5400" b="1" dirty="0">
              <a:ln>
                <a:solidFill>
                  <a:srgbClr val="996633"/>
                </a:solidFill>
              </a:ln>
              <a:latin typeface="Comic Sans MS" pitchFamily="66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910" y="2434531"/>
            <a:ext cx="4248472" cy="3103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Pestrá lopta, to 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je 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krása!</a:t>
            </a:r>
          </a:p>
          <a:p>
            <a:pPr algn="ctr">
              <a:buFont typeface="Wingdings" pitchFamily="2" charset="2"/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Vyskakuje, kotúľa sa!</a:t>
            </a:r>
          </a:p>
          <a:p>
            <a:pPr algn="ctr">
              <a:buFont typeface="Wingdings" pitchFamily="2" charset="2"/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Udieraj ju a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 či silno kop,</a:t>
            </a:r>
          </a:p>
          <a:p>
            <a:pPr algn="ctr">
              <a:buFont typeface="Wingdings" pitchFamily="2" charset="2"/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nezaplače, letí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, </a:t>
            </a: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skáče                     </a:t>
            </a:r>
          </a:p>
          <a:p>
            <a:pPr algn="ctr">
              <a:buFont typeface="Wingdings" pitchFamily="2" charset="2"/>
              <a:buNone/>
            </a:pPr>
            <a:r>
              <a:rPr lang="sk-SK" sz="2800" dirty="0" smtClean="0">
                <a:solidFill>
                  <a:srgbClr val="7C603E"/>
                </a:solidFill>
                <a:latin typeface="Arial Narrow" pitchFamily="34" charset="0"/>
              </a:rPr>
              <a:t>hopi</a:t>
            </a:r>
            <a:r>
              <a:rPr lang="sk-SK" sz="2800" dirty="0">
                <a:solidFill>
                  <a:srgbClr val="7C603E"/>
                </a:solidFill>
                <a:latin typeface="Arial Narrow" pitchFamily="34" charset="0"/>
              </a:rPr>
              <a:t>, hopi, hop!</a:t>
            </a:r>
          </a:p>
        </p:txBody>
      </p:sp>
      <p:sp>
        <p:nvSpPr>
          <p:cNvPr id="98309" name="AutoShape 5" descr="hračky 21"/>
          <p:cNvSpPr>
            <a:spLocks noChangeAspect="1" noChangeArrowheads="1"/>
          </p:cNvSpPr>
          <p:nvPr/>
        </p:nvSpPr>
        <p:spPr bwMode="auto">
          <a:xfrm>
            <a:off x="250825" y="5300663"/>
            <a:ext cx="18288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1" name="AutoShape 7" descr="hračky 21"/>
          <p:cNvSpPr>
            <a:spLocks noChangeAspect="1" noChangeArrowheads="1"/>
          </p:cNvSpPr>
          <p:nvPr/>
        </p:nvSpPr>
        <p:spPr bwMode="auto">
          <a:xfrm>
            <a:off x="179388" y="5229225"/>
            <a:ext cx="18288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2" name="AutoShape 8" descr="hračky 21"/>
          <p:cNvSpPr>
            <a:spLocks noChangeAspect="1" noChangeArrowheads="1"/>
          </p:cNvSpPr>
          <p:nvPr/>
        </p:nvSpPr>
        <p:spPr bwMode="auto">
          <a:xfrm>
            <a:off x="544513" y="4202113"/>
            <a:ext cx="182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313" name="AutoShape 9" descr="hračky 21"/>
          <p:cNvSpPr>
            <a:spLocks noChangeAspect="1" noChangeArrowheads="1"/>
          </p:cNvSpPr>
          <p:nvPr/>
        </p:nvSpPr>
        <p:spPr bwMode="auto">
          <a:xfrm>
            <a:off x="328613" y="3986213"/>
            <a:ext cx="182880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8318" name="Picture 14" descr="hr17"/>
          <p:cNvPicPr>
            <a:picLocks noChangeAspect="1" noChangeArrowheads="1" noCrop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29125"/>
            <a:ext cx="185010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82565" y="1412776"/>
            <a:ext cx="4913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k-SK" b="1" dirty="0" smtClean="0">
                <a:solidFill>
                  <a:srgbClr val="FF0000"/>
                </a:solidFill>
                <a:latin typeface="Comic Sans MS" pitchFamily="66" charset="0"/>
              </a:rPr>
              <a:t>Lopta</a:t>
            </a:r>
            <a:endParaRPr lang="sk-SK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18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933825"/>
            <a:ext cx="381635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11970"/>
            <a:ext cx="6696075" cy="972343"/>
          </a:xfrm>
        </p:spPr>
        <p:txBody>
          <a:bodyPr/>
          <a:lstStyle/>
          <a:p>
            <a:r>
              <a:rPr lang="sk-SK" sz="3200" b="1" dirty="0">
                <a:latin typeface="Comic Sans MS" pitchFamily="66" charset="0"/>
              </a:rPr>
              <a:t>Čo je na detskom ihrisku? </a:t>
            </a:r>
            <a:br>
              <a:rPr lang="sk-SK" sz="3200" b="1" dirty="0">
                <a:latin typeface="Comic Sans MS" pitchFamily="66" charset="0"/>
              </a:rPr>
            </a:br>
            <a:r>
              <a:rPr lang="sk-SK" sz="3200" b="1" dirty="0">
                <a:latin typeface="Comic Sans MS" pitchFamily="66" charset="0"/>
              </a:rPr>
              <a:t>Pomenuj.</a:t>
            </a:r>
          </a:p>
        </p:txBody>
      </p:sp>
      <p:sp>
        <p:nvSpPr>
          <p:cNvPr id="75795" name="Rectangle 19"/>
          <p:cNvSpPr>
            <a:spLocks noGrp="1" noChangeArrowheads="1"/>
          </p:cNvSpPr>
          <p:nvPr>
            <p:ph sz="quarter" idx="4294967295"/>
          </p:nvPr>
        </p:nvSpPr>
        <p:spPr>
          <a:xfrm>
            <a:off x="6732588" y="2924175"/>
            <a:ext cx="1079500" cy="360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1800">
                <a:solidFill>
                  <a:srgbClr val="7C603E"/>
                </a:solidFill>
              </a:rPr>
              <a:t>bicykel</a:t>
            </a:r>
          </a:p>
        </p:txBody>
      </p:sp>
      <p:pic>
        <p:nvPicPr>
          <p:cNvPr id="75783" name="Picture 7" descr="imagesCAS0URT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EFD"/>
              </a:clrFrom>
              <a:clrTo>
                <a:srgbClr val="F4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1" y="4254500"/>
            <a:ext cx="2268538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196975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hr17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2" y="4365625"/>
            <a:ext cx="115252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8" name="Picture 12" descr="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2303463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9" name="Picture 13" descr="imagesCA71RQ2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84313"/>
            <a:ext cx="1800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0" name="Picture 14" descr="hr2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628775"/>
            <a:ext cx="16557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1" name="Picture 15" descr="13imag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21163"/>
            <a:ext cx="144145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827088" y="3716338"/>
            <a:ext cx="1211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hojdačka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4067175" y="2708275"/>
            <a:ext cx="141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trampolína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2555875" y="2924175"/>
            <a:ext cx="1317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šmýkačka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3779838" y="5949950"/>
            <a:ext cx="1509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pieskovisko</a:t>
            </a: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4500563" y="3789363"/>
            <a:ext cx="2354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formičky do piesku</a:t>
            </a: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7524750" y="55895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lopta</a:t>
            </a:r>
          </a:p>
        </p:txBody>
      </p:sp>
      <p:pic>
        <p:nvPicPr>
          <p:cNvPr id="75817" name="Picture 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1895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30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98" grpId="0"/>
      <p:bldP spid="75799" grpId="0"/>
      <p:bldP spid="75800" grpId="0"/>
      <p:bldP spid="75801" grpId="0"/>
      <p:bldP spid="75802" grpId="0"/>
      <p:bldP spid="758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17541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>
                <a:latin typeface="Comic Sans MS" pitchFamily="66" charset="0"/>
              </a:rPr>
              <a:t>Povedz, čo robia deti</a:t>
            </a:r>
            <a:endParaRPr lang="sk-SK"/>
          </a:p>
        </p:txBody>
      </p:sp>
      <p:pic>
        <p:nvPicPr>
          <p:cNvPr id="3106" name="Picture 34" descr="hopscot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196975"/>
            <a:ext cx="1943100" cy="1443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9" name="Picture 17" descr="1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25209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3" name="Picture 21" descr="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268413"/>
            <a:ext cx="127317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22"/>
          <p:cNvPicPr>
            <a:picLocks noChangeAspect="1" noChangeArrowheads="1" noCrop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94615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18732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11188" y="2997200"/>
            <a:ext cx="189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Rozprávajú sa.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684213" y="5734050"/>
            <a:ext cx="161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Šmýkajú sa.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2987675" y="2420938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Skáču škôlku.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659563" y="3068638"/>
            <a:ext cx="163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Bicykluje sa.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203575" y="4581525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Hrajú volejbal.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916238" y="6165850"/>
            <a:ext cx="1495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Hojdajú sa.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940425" y="6092825"/>
            <a:ext cx="286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Hrajú sa v pieskovisku.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6227763" y="3860800"/>
            <a:ext cx="242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k-SK">
                <a:solidFill>
                  <a:srgbClr val="7C6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Skáče cez švihadlo.</a:t>
            </a:r>
          </a:p>
        </p:txBody>
      </p: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2447925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šmýkajú 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644900"/>
            <a:ext cx="1944687" cy="196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3097" grpId="0"/>
      <p:bldP spid="3098" grpId="0"/>
      <p:bldP spid="3099" grpId="0"/>
      <p:bldP spid="3100" grpId="0"/>
      <p:bldP spid="3101" grpId="0"/>
      <p:bldP spid="3102" grpId="0"/>
      <p:bldP spid="3103" grpId="0"/>
      <p:bldP spid="3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>
                <a:ln>
                  <a:solidFill>
                    <a:schemeClr val="tx1">
                      <a:lumMod val="50000"/>
                    </a:schemeClr>
                  </a:solidFill>
                </a:ln>
                <a:latin typeface="Comic Sans MS" pitchFamily="66" charset="0"/>
              </a:rPr>
              <a:t>Pojmy vpravo – vľavo</a:t>
            </a:r>
            <a:r>
              <a:rPr lang="sk-SK" sz="4000" dirty="0"/>
              <a:t/>
            </a:r>
            <a:br>
              <a:rPr lang="sk-SK" sz="4000" dirty="0"/>
            </a:br>
            <a:r>
              <a:rPr lang="sk-SK" sz="2000" dirty="0">
                <a:solidFill>
                  <a:srgbClr val="7C603E"/>
                </a:solidFill>
              </a:rPr>
              <a:t>Pomenuj obrázky a urči, ktoré sú vpravo a ktoré vľavo.</a:t>
            </a:r>
          </a:p>
        </p:txBody>
      </p:sp>
      <p:pic>
        <p:nvPicPr>
          <p:cNvPr id="77834" name="Picture 10" descr="imagesCAAR6J5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365625"/>
            <a:ext cx="152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2" name="Picture 8" descr="imagesCA71RQ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565400"/>
            <a:ext cx="1728787" cy="156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6" name="Picture 12" descr="imagesCA9JYVO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8500"/>
            <a:ext cx="1951038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7" name="Picture 13" descr="h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21590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40" name="Picture 16" descr="hračky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21605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4500563" y="1484313"/>
            <a:ext cx="0" cy="5040312"/>
          </a:xfrm>
          <a:prstGeom prst="line">
            <a:avLst/>
          </a:prstGeom>
          <a:noFill/>
          <a:ln w="15875">
            <a:solidFill>
              <a:srgbClr val="7C60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4716463" y="1916113"/>
            <a:ext cx="1295400" cy="0"/>
          </a:xfrm>
          <a:prstGeom prst="line">
            <a:avLst/>
          </a:prstGeom>
          <a:noFill/>
          <a:ln w="15875">
            <a:solidFill>
              <a:srgbClr val="7C603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>
            <a:off x="2916238" y="1916113"/>
            <a:ext cx="1368425" cy="0"/>
          </a:xfrm>
          <a:prstGeom prst="line">
            <a:avLst/>
          </a:prstGeom>
          <a:noFill/>
          <a:ln w="15875">
            <a:solidFill>
              <a:srgbClr val="7C603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7846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1895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13100"/>
            <a:ext cx="178911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8" name="Picture 24" descr="šark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565400"/>
            <a:ext cx="2374900" cy="176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theme/theme1.xml><?xml version="1.0" encoding="utf-8"?>
<a:theme xmlns:a="http://schemas.openxmlformats.org/drawingml/2006/main" name="Útes">
  <a:themeElements>
    <a:clrScheme name="Útes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Útes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tes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184</Words>
  <Application>Microsoft Office PowerPoint</Application>
  <PresentationFormat>Prezentácia na obrazovke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Útes</vt:lpstr>
      <vt:lpstr>Rastrový obrázek</vt:lpstr>
      <vt:lpstr>Prezentácia programu PowerPoint</vt:lpstr>
      <vt:lpstr>Prezentácia programu PowerPoint</vt:lpstr>
      <vt:lpstr>Prezentácia programu PowerPoint</vt:lpstr>
      <vt:lpstr>František Rojček</vt:lpstr>
      <vt:lpstr>Štefan Moravčík</vt:lpstr>
      <vt:lpstr>Ján Čápka</vt:lpstr>
      <vt:lpstr>Čo je na detskom ihrisku?  Pomenuj.</vt:lpstr>
      <vt:lpstr>Povedz, čo robia deti</vt:lpstr>
      <vt:lpstr>Pojmy vpravo – vľavo Pomenuj obrázky a urči, ktoré sú vpravo a ktoré vľavo.</vt:lpstr>
      <vt:lpstr>Kde je lopta? Kam sa schovala?  Hľadaj farebnú loptu. Povedz krátke vety, ktoré presne popisujú miesto, kam sa lopta ukryla.</vt:lpstr>
      <vt:lpstr>Pozoruj nasledujúce obrázky.  </vt:lpstr>
      <vt:lpstr>Čo sa zmenilo na obrázku? </vt:lpstr>
      <vt:lpstr>Vypracovala: Mgr. Dagmar Píšová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orange</dc:creator>
  <cp:lastModifiedBy>Uzivatel</cp:lastModifiedBy>
  <cp:revision>32</cp:revision>
  <dcterms:created xsi:type="dcterms:W3CDTF">2012-10-11T21:49:08Z</dcterms:created>
  <dcterms:modified xsi:type="dcterms:W3CDTF">2014-02-20T09:41:48Z</dcterms:modified>
</cp:coreProperties>
</file>