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56" r:id="rId3"/>
    <p:sldId id="259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58" r:id="rId13"/>
    <p:sldId id="271" r:id="rId14"/>
    <p:sldId id="272" r:id="rId15"/>
    <p:sldId id="263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CCFF"/>
    <a:srgbClr val="F5AF23"/>
    <a:srgbClr val="FF6600"/>
    <a:srgbClr val="F8A45E"/>
    <a:srgbClr val="09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eg"/><Relationship Id="rId7" Type="http://schemas.openxmlformats.org/officeDocument/2006/relationships/image" Target="../media/image27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3.jpeg"/><Relationship Id="rId4" Type="http://schemas.openxmlformats.org/officeDocument/2006/relationships/image" Target="../media/image37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k-SK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Aktivita 1.1</a:t>
            </a:r>
            <a:endParaRPr lang="sk-SK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712544" y="5791200"/>
            <a:ext cx="27720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b="1" dirty="0" smtClean="0">
                <a:solidFill>
                  <a:schemeClr val="accent4">
                    <a:lumMod val="10000"/>
                  </a:schemeClr>
                </a:solidFill>
              </a:rPr>
              <a:t>PaedDr. Marta </a:t>
            </a:r>
            <a:r>
              <a:rPr lang="sk-SK" sz="1200" b="1" dirty="0" err="1" smtClean="0">
                <a:solidFill>
                  <a:schemeClr val="accent4">
                    <a:lumMod val="10000"/>
                  </a:schemeClr>
                </a:solidFill>
              </a:rPr>
              <a:t>Magdinová</a:t>
            </a:r>
            <a:r>
              <a:rPr lang="sk-SK" sz="12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t0.gstatic.com/images?q=tbn:ANd9GcTItmu6DtVUduOqZnaXYD_799IpE42l5ruftqwl4iK4-4M5pd4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572000" cy="4572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126" name="Picture 6" descr="http://t2.gstatic.com/images?q=tbn:ANd9GcTAkcaATt4XVBAt_yBrz9cX3M_KRvZpOXp_jeI0eMlkN_8oTjgJ3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7" b="89744" l="3125" r="95625">
                        <a14:foregroundMark x1="83125" y1="38462" x2="83125" y2="38462"/>
                        <a14:foregroundMark x1="31875" y1="11538" x2="31875" y2="11538"/>
                        <a14:foregroundMark x1="22500" y1="8974" x2="22500" y2="8974"/>
                        <a14:foregroundMark x1="18750" y1="43590" x2="18750" y2="43590"/>
                        <a14:foregroundMark x1="7500" y1="21154" x2="7500" y2="21154"/>
                        <a14:foregroundMark x1="8750" y1="32692" x2="8750" y2="32692"/>
                        <a14:foregroundMark x1="10625" y1="14744" x2="10625" y2="1474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10400" y="5074920"/>
            <a:ext cx="1828800" cy="1783080"/>
          </a:xfrm>
          <a:prstGeom prst="rect">
            <a:avLst/>
          </a:prstGeom>
          <a:noFill/>
        </p:spPr>
      </p:pic>
      <p:sp>
        <p:nvSpPr>
          <p:cNvPr id="10" name="Zaoblený obdĺžnik 9"/>
          <p:cNvSpPr/>
          <p:nvPr/>
        </p:nvSpPr>
        <p:spPr>
          <a:xfrm>
            <a:off x="457200" y="381000"/>
            <a:ext cx="60960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5715000" cy="1066800"/>
          </a:xfrm>
        </p:spPr>
        <p:txBody>
          <a:bodyPr>
            <a:noAutofit/>
          </a:bodyPr>
          <a:lstStyle/>
          <a:p>
            <a:r>
              <a:rPr lang="sk-SK" sz="9600" dirty="0" smtClean="0">
                <a:solidFill>
                  <a:sysClr val="windowText" lastClr="000000"/>
                </a:solidFill>
                <a:latin typeface="GungsuhChe" pitchFamily="49" charset="-127"/>
                <a:ea typeface="GungsuhChe" pitchFamily="49" charset="-127"/>
              </a:rPr>
              <a:t>VEVERIČKA</a:t>
            </a:r>
            <a:r>
              <a:rPr lang="sk-SK" sz="9600" dirty="0" smtClean="0">
                <a:latin typeface="Earwig Factory" pitchFamily="2" charset="0"/>
              </a:rPr>
              <a:t> </a:t>
            </a:r>
            <a:endParaRPr lang="sk-SK" sz="9600" dirty="0">
              <a:latin typeface="Earwig Factory" pitchFamily="2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09600" y="2133600"/>
            <a:ext cx="3810000" cy="312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je malé aktívne zvieratko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chvost používa ako kormidlo pri skákaní po stromoch, udržiava ním rovnováhu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</a:t>
            </a: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živí sa semienkami rastlín, lesnými plodmi a hubami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nazbierané huby suší na stromoch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na zimu si robí zásoby do dutín stromov 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má dobrú pamäť a čuch   </a:t>
            </a:r>
          </a:p>
        </p:txBody>
      </p:sp>
      <p:pic>
        <p:nvPicPr>
          <p:cNvPr id="5132" name="Picture 12" descr="veverica stromová (Sciurus vulgaris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7" b="100000" l="0" r="100000">
                        <a14:backgroundMark x1="79750" y1="27463" x2="79750" y2="2746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228600" y="4876800"/>
            <a:ext cx="1562978" cy="1800226"/>
          </a:xfrm>
          <a:prstGeom prst="rect">
            <a:avLst/>
          </a:prstGeom>
          <a:noFill/>
        </p:spPr>
      </p:pic>
      <p:pic>
        <p:nvPicPr>
          <p:cNvPr id="5134" name="Picture 14" descr="http://snaturou2000.sk/uploads/2009/08/animal/veverica-stromova/Sciurus_vulgaris-stopy(1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04800"/>
            <a:ext cx="1285660" cy="14954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viak lesný (Sus scrofa)"/>
          <p:cNvPicPr>
            <a:picLocks noChangeAspect="1" noChangeArrowheads="1"/>
          </p:cNvPicPr>
          <p:nvPr/>
        </p:nvPicPr>
        <p:blipFill>
          <a:blip r:embed="rId2" cstate="print"/>
          <a:srcRect l="16427" b="12000"/>
          <a:stretch>
            <a:fillRect/>
          </a:stretch>
        </p:blipFill>
        <p:spPr bwMode="auto">
          <a:xfrm>
            <a:off x="457200" y="1981200"/>
            <a:ext cx="5105400" cy="40386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Zaoblený obdĺžnik 4"/>
          <p:cNvSpPr/>
          <p:nvPr/>
        </p:nvSpPr>
        <p:spPr>
          <a:xfrm>
            <a:off x="3886200" y="381000"/>
            <a:ext cx="4267200" cy="1295400"/>
          </a:xfrm>
          <a:prstGeom prst="round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191000" y="533400"/>
            <a:ext cx="3886200" cy="1066800"/>
          </a:xfrm>
        </p:spPr>
        <p:txBody>
          <a:bodyPr>
            <a:noAutofit/>
          </a:bodyPr>
          <a:lstStyle/>
          <a:p>
            <a:r>
              <a:rPr lang="sk-SK" sz="9600" dirty="0" smtClean="0">
                <a:solidFill>
                  <a:sysClr val="windowText" lastClr="000000"/>
                </a:solidFill>
                <a:latin typeface="GungsuhChe" pitchFamily="49" charset="-127"/>
                <a:ea typeface="GungsuhChe" pitchFamily="49" charset="-127"/>
              </a:rPr>
              <a:t>DIVIAK</a:t>
            </a:r>
            <a:r>
              <a:rPr lang="sk-SK" sz="9600" dirty="0" smtClean="0">
                <a:latin typeface="Earwig Factory" pitchFamily="2" charset="0"/>
              </a:rPr>
              <a:t> </a:t>
            </a:r>
            <a:endParaRPr lang="sk-SK" sz="9600" dirty="0">
              <a:latin typeface="Earwig Factory" pitchFamily="2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105400" y="2133600"/>
            <a:ext cx="3810000" cy="2895600"/>
          </a:xfrm>
          <a:prstGeom prst="rect">
            <a:avLst/>
          </a:prstGeom>
          <a:solidFill>
            <a:srgbClr val="66CC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je nazývaný aj sviňa divá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žije v čriede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</a:t>
            </a: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živí sa korienkami, semenami, plodmi, drobnými živočíchmi i zdochlinami 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mláďatá majú pruhy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rád sa váľa v bahne, rýchlo behá a vynikajúco pláva  </a:t>
            </a:r>
          </a:p>
        </p:txBody>
      </p:sp>
      <p:pic>
        <p:nvPicPr>
          <p:cNvPr id="4098" name="Picture 2" descr="http://t0.gstatic.com/images?q=tbn:ANd9GcQvvWc0Ib-8_NPVaMnfm6eEZUXqWrH3OZUkw6d4NFWR8-FoAk3Z8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1" b="97449" l="3502" r="95720">
                        <a14:foregroundMark x1="7393" y1="47959" x2="7393" y2="47959"/>
                        <a14:foregroundMark x1="88327" y1="13265" x2="88327" y2="13265"/>
                        <a14:foregroundMark x1="87938" y1="9184" x2="87938" y2="9184"/>
                        <a14:foregroundMark x1="87938" y1="21939" x2="87938" y2="21939"/>
                        <a14:foregroundMark x1="88327" y1="18367" x2="88327" y2="18367"/>
                        <a14:foregroundMark x1="86770" y1="5612" x2="86770" y2="5612"/>
                        <a14:foregroundMark x1="87549" y1="7653" x2="87549" y2="765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025344"/>
            <a:ext cx="2133600" cy="1627183"/>
          </a:xfrm>
          <a:prstGeom prst="rect">
            <a:avLst/>
          </a:prstGeom>
          <a:noFill/>
        </p:spPr>
      </p:pic>
      <p:pic>
        <p:nvPicPr>
          <p:cNvPr id="4102" name="Picture 6" descr="http://t0.gstatic.com/images?q=tbn:ANd9GcRKY3bdiuRyaQPM7wMkVdd7J4KWK6vZn7CRVBq8jNsPMSbvolb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1235999" cy="1857375"/>
          </a:xfrm>
          <a:prstGeom prst="rect">
            <a:avLst/>
          </a:prstGeom>
          <a:noFill/>
        </p:spPr>
      </p:pic>
      <p:pic>
        <p:nvPicPr>
          <p:cNvPr id="4104" name="Picture 8" descr="http://snaturou2000.sk/uploads/2009/08/animal/diviak-lesny/SusScrofa-stopa-200x16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5286374"/>
            <a:ext cx="1905000" cy="15716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evropskeselmy.estranky.cz/img/mid/56/631615_92060.jpg"/>
          <p:cNvPicPr>
            <a:picLocks noChangeAspect="1" noChangeArrowheads="1"/>
          </p:cNvPicPr>
          <p:nvPr/>
        </p:nvPicPr>
        <p:blipFill>
          <a:blip r:embed="rId2" cstate="print"/>
          <a:srcRect l="15240" t="1754" r="4509"/>
          <a:stretch>
            <a:fillRect/>
          </a:stretch>
        </p:blipFill>
        <p:spPr bwMode="auto">
          <a:xfrm>
            <a:off x="533400" y="1828800"/>
            <a:ext cx="4724400" cy="4267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Zaoblený obdĺžnik 4"/>
          <p:cNvSpPr/>
          <p:nvPr/>
        </p:nvSpPr>
        <p:spPr>
          <a:xfrm>
            <a:off x="4191000" y="304800"/>
            <a:ext cx="4267200" cy="12954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5029200" y="2362200"/>
            <a:ext cx="3810000" cy="25908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žije v skupinách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býva v nore s chodbičkami 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</a:t>
            </a: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živí sa dážďovkami, hmyzom, semenami, lesnými plodmi i vajcami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nemá ostrý zrak, ale má výborný zrak a sluch</a:t>
            </a:r>
          </a:p>
          <a:p>
            <a:pPr algn="ctr">
              <a:buFont typeface="Wingdings" pitchFamily="2" charset="2"/>
              <a:buChar char="ü"/>
            </a:pPr>
            <a:endParaRPr lang="sk-SK" dirty="0" smtClean="0">
              <a:solidFill>
                <a:sysClr val="windowText" lastClr="000000"/>
              </a:solidFill>
              <a:sym typeface="Wingdings" pitchFamily="2" charset="2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495800" y="457200"/>
            <a:ext cx="3886200" cy="1066800"/>
          </a:xfrm>
        </p:spPr>
        <p:txBody>
          <a:bodyPr>
            <a:noAutofit/>
          </a:bodyPr>
          <a:lstStyle/>
          <a:p>
            <a:r>
              <a:rPr lang="sk-SK" sz="9600" dirty="0" smtClean="0">
                <a:solidFill>
                  <a:sysClr val="windowText" lastClr="000000"/>
                </a:solidFill>
                <a:latin typeface="GungsuhChe" pitchFamily="49" charset="-127"/>
                <a:ea typeface="GungsuhChe" pitchFamily="49" charset="-127"/>
              </a:rPr>
              <a:t>JAZVEC</a:t>
            </a:r>
            <a:r>
              <a:rPr lang="sk-SK" sz="9600" dirty="0" smtClean="0">
                <a:latin typeface="Earwig Factory" pitchFamily="2" charset="0"/>
              </a:rPr>
              <a:t> </a:t>
            </a:r>
            <a:endParaRPr lang="sk-SK" sz="9600" dirty="0">
              <a:latin typeface="Earwig Factory" pitchFamily="2" charset="0"/>
            </a:endParaRPr>
          </a:p>
        </p:txBody>
      </p:sp>
      <p:pic>
        <p:nvPicPr>
          <p:cNvPr id="2050" name="Picture 2" descr="http://t2.gstatic.com/images?q=tbn:ANd9GcTMhPrLqpPrk-OvJmOIK547DpnmBMVrUEh9WlrAzMsL1mSxqmV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98" b="95804" l="10000" r="9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77086" y="803564"/>
            <a:ext cx="1147969" cy="1368000"/>
          </a:xfrm>
          <a:prstGeom prst="rect">
            <a:avLst/>
          </a:prstGeom>
          <a:noFill/>
        </p:spPr>
      </p:pic>
      <p:pic>
        <p:nvPicPr>
          <p:cNvPr id="2056" name="Picture 8" descr="http://t1.gstatic.com/images?q=tbn:ANd9GcTQuunQsJcYhAUtjrqzhBpvQdCmEiGGe6jCXAob23OvT6u-zjeQq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905" y1="12676" x2="11905" y2="12676"/>
                        <a14:foregroundMark x1="10119" y1="16901" x2="10119" y2="16901"/>
                        <a14:foregroundMark x1="7143" y1="25352" x2="7143" y2="253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72200" y="5389788"/>
            <a:ext cx="2752855" cy="116341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evropskeselmy.estranky.cz/img/mid/32/ursus-arctos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1905000" cy="1615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www.puzzle-prodej.cz/gallery/u5069.jpg"/>
          <p:cNvPicPr>
            <a:picLocks noChangeAspect="1" noChangeArrowheads="1"/>
          </p:cNvPicPr>
          <p:nvPr/>
        </p:nvPicPr>
        <p:blipFill>
          <a:blip r:embed="rId3" cstate="print"/>
          <a:srcRect l="7692"/>
          <a:stretch>
            <a:fillRect/>
          </a:stretch>
        </p:blipFill>
        <p:spPr bwMode="auto">
          <a:xfrm>
            <a:off x="2895600" y="2438400"/>
            <a:ext cx="2052562" cy="161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://www.evropskeselmy.estranky.cz/img/mid/56/631615_92060.jpg"/>
          <p:cNvPicPr>
            <a:picLocks noChangeAspect="1" noChangeArrowheads="1"/>
          </p:cNvPicPr>
          <p:nvPr/>
        </p:nvPicPr>
        <p:blipFill>
          <a:blip r:embed="rId4" cstate="print"/>
          <a:srcRect l="15240" t="16757" r="12811"/>
          <a:stretch>
            <a:fillRect/>
          </a:stretch>
        </p:blipFill>
        <p:spPr bwMode="auto">
          <a:xfrm>
            <a:off x="5181600" y="2438400"/>
            <a:ext cx="1981200" cy="1691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iviak lesný (Sus scrofa)"/>
          <p:cNvPicPr>
            <a:picLocks noChangeAspect="1" noChangeArrowheads="1"/>
          </p:cNvPicPr>
          <p:nvPr/>
        </p:nvPicPr>
        <p:blipFill>
          <a:blip r:embed="rId5" cstate="print"/>
          <a:srcRect l="16427" b="12000"/>
          <a:stretch>
            <a:fillRect/>
          </a:stretch>
        </p:blipFill>
        <p:spPr bwMode="auto">
          <a:xfrm>
            <a:off x="4572000" y="4724400"/>
            <a:ext cx="2053087" cy="162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0" descr="http://t0.gstatic.com/images?q=tbn:ANd9GcTItmu6DtVUduOqZnaXYD_799IpE42l5ruftqwl4iK4-4M5pd4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724400"/>
            <a:ext cx="1600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www.evropskeselmy.estranky.cz/img/mid/24/liska-obecna-v-zime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724400"/>
            <a:ext cx="1942353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4" descr="http://www.evropskeselmy.estranky.cz/img/mid/27/vlk1.jpg"/>
          <p:cNvPicPr>
            <a:picLocks noChangeAspect="1" noChangeArrowheads="1"/>
          </p:cNvPicPr>
          <p:nvPr/>
        </p:nvPicPr>
        <p:blipFill>
          <a:blip r:embed="rId8" cstate="print"/>
          <a:srcRect l="8808" b="17762"/>
          <a:stretch>
            <a:fillRect/>
          </a:stretch>
        </p:blipFill>
        <p:spPr bwMode="auto">
          <a:xfrm>
            <a:off x="7086600" y="4419600"/>
            <a:ext cx="1577888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://www.dieta.sk/images/casopis/22011/s_093-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81000"/>
            <a:ext cx="1547289" cy="2161569"/>
          </a:xfrm>
          <a:prstGeom prst="rect">
            <a:avLst/>
          </a:prstGeom>
          <a:noFill/>
        </p:spPr>
      </p:pic>
      <p:sp>
        <p:nvSpPr>
          <p:cNvPr id="12" name="Zaoblený obdĺžnik 11"/>
          <p:cNvSpPr/>
          <p:nvPr/>
        </p:nvSpPr>
        <p:spPr>
          <a:xfrm>
            <a:off x="7391400" y="1219200"/>
            <a:ext cx="1524000" cy="45720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0000"/>
                </a:solidFill>
              </a:rPr>
              <a:t>VLK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7391400" y="1752600"/>
            <a:ext cx="1524000" cy="45720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0000"/>
                </a:solidFill>
              </a:rPr>
              <a:t>SRNA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4" name="Zaoblený obdĺžnik 13"/>
          <p:cNvSpPr/>
          <p:nvPr/>
        </p:nvSpPr>
        <p:spPr>
          <a:xfrm>
            <a:off x="7391400" y="2286000"/>
            <a:ext cx="1524000" cy="45720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0000"/>
                </a:solidFill>
              </a:rPr>
              <a:t>LÍŠKA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5" name="Zaoblený obdĺžnik 14"/>
          <p:cNvSpPr/>
          <p:nvPr/>
        </p:nvSpPr>
        <p:spPr>
          <a:xfrm>
            <a:off x="7391400" y="2819400"/>
            <a:ext cx="1524000" cy="45720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rgbClr val="000000"/>
                </a:solidFill>
              </a:rPr>
              <a:t>VEVERIČKA</a:t>
            </a:r>
            <a:endParaRPr lang="sk-SK" sz="1600" dirty="0">
              <a:solidFill>
                <a:srgbClr val="000000"/>
              </a:solidFill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7391400" y="3352800"/>
            <a:ext cx="1524000" cy="45720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0000"/>
                </a:solidFill>
              </a:rPr>
              <a:t>JAZVEC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7" name="Zaoblený obdĺžnik 16"/>
          <p:cNvSpPr/>
          <p:nvPr/>
        </p:nvSpPr>
        <p:spPr>
          <a:xfrm>
            <a:off x="7391400" y="3886200"/>
            <a:ext cx="1524000" cy="45720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0000"/>
                </a:solidFill>
              </a:rPr>
              <a:t>DIVIAK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8" name="Zaoblený obdĺžnik 17"/>
          <p:cNvSpPr/>
          <p:nvPr/>
        </p:nvSpPr>
        <p:spPr>
          <a:xfrm>
            <a:off x="7391400" y="685800"/>
            <a:ext cx="1524000" cy="457200"/>
          </a:xfrm>
          <a:prstGeom prst="roundRect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0000"/>
                </a:solidFill>
              </a:rPr>
              <a:t>MEDVEĎ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19" name="Obláčik 18"/>
          <p:cNvSpPr/>
          <p:nvPr/>
        </p:nvSpPr>
        <p:spPr>
          <a:xfrm>
            <a:off x="2590800" y="304800"/>
            <a:ext cx="4648200" cy="1295400"/>
          </a:xfrm>
          <a:prstGeom prst="cloudCallout">
            <a:avLst>
              <a:gd name="adj1" fmla="val -59002"/>
              <a:gd name="adj2" fmla="val -6387"/>
            </a:avLst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000000"/>
                </a:solidFill>
              </a:rPr>
              <a:t>ZAPAMÄTAL SI SI TIETO ZVIERATÁ? </a:t>
            </a:r>
          </a:p>
          <a:p>
            <a:pPr algn="ctr"/>
            <a:r>
              <a:rPr lang="sk-SK" dirty="0" smtClean="0">
                <a:solidFill>
                  <a:srgbClr val="000000"/>
                </a:solidFill>
              </a:rPr>
              <a:t>PRIRAĎ K NIM NÁZVY!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8.32562E-7 L -0.71667 0.48844 " pathEditMode="relative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18131E-6 L -0.00834 0.73265 " pathEditMode="relative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4662E-6 L -0.46667 0.321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2544E-6 L -0.75834 0.566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8.32562E-7 L -0.51667 0.49954 " pathEditMode="relative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8.32562E-7 L -0.225 0.08881 " pathEditMode="relative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33 0.34413 " pathEditMode="relative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ál 19"/>
          <p:cNvSpPr/>
          <p:nvPr/>
        </p:nvSpPr>
        <p:spPr>
          <a:xfrm>
            <a:off x="4495800" y="2971800"/>
            <a:ext cx="1600200" cy="1524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38" name="Picture 14" descr="http://t2.gstatic.com/images?q=tbn:ANd9GcQNB9BBpVdhScF_P2Q39ruzC5e7qw-BNgcqGzk5Hnd4wVWbxIpv3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11111" r="11111" b="18519"/>
          <a:stretch>
            <a:fillRect/>
          </a:stretch>
        </p:blipFill>
        <p:spPr bwMode="auto">
          <a:xfrm>
            <a:off x="4800600" y="3124200"/>
            <a:ext cx="1066800" cy="1117600"/>
          </a:xfrm>
          <a:prstGeom prst="rect">
            <a:avLst/>
          </a:prstGeom>
          <a:noFill/>
        </p:spPr>
      </p:pic>
      <p:sp>
        <p:nvSpPr>
          <p:cNvPr id="8" name="Ovál 7"/>
          <p:cNvSpPr/>
          <p:nvPr/>
        </p:nvSpPr>
        <p:spPr>
          <a:xfrm>
            <a:off x="3505200" y="381000"/>
            <a:ext cx="1600200" cy="1524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4495800" y="1295400"/>
            <a:ext cx="1600200" cy="1524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>
            <a:off x="3505200" y="2286000"/>
            <a:ext cx="1600200" cy="1524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/>
          <p:cNvSpPr/>
          <p:nvPr/>
        </p:nvSpPr>
        <p:spPr>
          <a:xfrm>
            <a:off x="3657600" y="4191000"/>
            <a:ext cx="1600200" cy="1524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4724400" y="5105400"/>
            <a:ext cx="1600200" cy="1524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10000"/>
                <a:lumOff val="9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30" name="Picture 6" descr="http://t3.gstatic.com/images?q=tbn:ANd9GcQJEuUGbnN56hFp1LduOJD3x9ebxmSTIclZegrOzNA1lgO-0llwG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362200"/>
            <a:ext cx="1562100" cy="1371601"/>
          </a:xfrm>
          <a:prstGeom prst="rect">
            <a:avLst/>
          </a:prstGeom>
          <a:noFill/>
        </p:spPr>
      </p:pic>
      <p:pic>
        <p:nvPicPr>
          <p:cNvPr id="1036" name="Picture 12" descr="http://t0.gstatic.com/images?q=tbn:ANd9GcQcFE6saG4ZDn2gsr9eS7_EOSdKTMc2xDqiN6PDJVPMXJpRb6tdL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600200"/>
            <a:ext cx="1643449" cy="800100"/>
          </a:xfrm>
          <a:prstGeom prst="rect">
            <a:avLst/>
          </a:prstGeom>
          <a:noFill/>
        </p:spPr>
      </p:pic>
      <p:pic>
        <p:nvPicPr>
          <p:cNvPr id="1034" name="Picture 10" descr="http://t3.gstatic.com/images?q=tbn:ANd9GcSlr9pAwm6xdiZKMtphw9g1qf7qHsqd9K4zsxWEKvRFiM1wsGc0rA58s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4419600"/>
            <a:ext cx="1752600" cy="904387"/>
          </a:xfrm>
          <a:prstGeom prst="rect">
            <a:avLst/>
          </a:prstGeom>
          <a:noFill/>
        </p:spPr>
      </p:pic>
      <p:pic>
        <p:nvPicPr>
          <p:cNvPr id="1032" name="Picture 8" descr="http://t1.gstatic.com/images?q=tbn:ANd9GcRM5Htj6A_aP69M6nITZEmgn9LirpGm2BNzt2DIRaZQO9MSlAmyU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5410200"/>
            <a:ext cx="1237928" cy="771526"/>
          </a:xfrm>
          <a:prstGeom prst="rect">
            <a:avLst/>
          </a:prstGeom>
          <a:noFill/>
        </p:spPr>
      </p:pic>
      <p:sp>
        <p:nvSpPr>
          <p:cNvPr id="24" name="Šípka doprava 23"/>
          <p:cNvSpPr/>
          <p:nvPr/>
        </p:nvSpPr>
        <p:spPr>
          <a:xfrm rot="19298753">
            <a:off x="2680697" y="1603859"/>
            <a:ext cx="1406753" cy="533400"/>
          </a:xfrm>
          <a:prstGeom prst="rightArrow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Šípka doprava 24"/>
          <p:cNvSpPr/>
          <p:nvPr/>
        </p:nvSpPr>
        <p:spPr>
          <a:xfrm rot="20550458">
            <a:off x="2775244" y="1975453"/>
            <a:ext cx="2081157" cy="533400"/>
          </a:xfrm>
          <a:prstGeom prst="rightArrow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Šípka doprava 25"/>
          <p:cNvSpPr/>
          <p:nvPr/>
        </p:nvSpPr>
        <p:spPr>
          <a:xfrm rot="195638">
            <a:off x="2764236" y="3325160"/>
            <a:ext cx="2440696" cy="533400"/>
          </a:xfrm>
          <a:prstGeom prst="rightArrow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381000" y="1981200"/>
            <a:ext cx="2590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ysClr val="windowText" lastClr="000000"/>
                </a:solidFill>
              </a:rPr>
              <a:t>MEDVEĎ</a:t>
            </a:r>
            <a:endParaRPr lang="sk-SK" sz="3200" dirty="0">
              <a:solidFill>
                <a:sysClr val="windowText" lastClr="000000"/>
              </a:solidFill>
            </a:endParaRPr>
          </a:p>
        </p:txBody>
      </p:sp>
      <p:sp>
        <p:nvSpPr>
          <p:cNvPr id="28" name="Obdĺžnik 27"/>
          <p:cNvSpPr/>
          <p:nvPr/>
        </p:nvSpPr>
        <p:spPr>
          <a:xfrm>
            <a:off x="457200" y="3124200"/>
            <a:ext cx="2590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ysClr val="windowText" lastClr="000000"/>
                </a:solidFill>
              </a:rPr>
              <a:t>SRNA</a:t>
            </a:r>
            <a:endParaRPr lang="sk-SK" sz="3200" dirty="0">
              <a:solidFill>
                <a:sysClr val="windowText" lastClr="000000"/>
              </a:solidFill>
            </a:endParaRPr>
          </a:p>
        </p:txBody>
      </p:sp>
      <p:sp>
        <p:nvSpPr>
          <p:cNvPr id="34" name="Zaoblený obdĺžnik 33"/>
          <p:cNvSpPr/>
          <p:nvPr/>
        </p:nvSpPr>
        <p:spPr>
          <a:xfrm>
            <a:off x="381000" y="228600"/>
            <a:ext cx="3505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ysClr val="windowText" lastClr="000000"/>
                </a:solidFill>
              </a:rPr>
              <a:t>ČÍM SA ŽIVIA ZVIERATÁ?</a:t>
            </a:r>
            <a:endParaRPr lang="sk-SK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6172200" y="6248400"/>
            <a:ext cx="2819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ysClr val="windowText" lastClr="000000"/>
                </a:solidFill>
              </a:rPr>
              <a:t>Skontroluješ sa kliknutím na zvieratko</a:t>
            </a:r>
            <a:endParaRPr lang="sk-SK" sz="1600" dirty="0">
              <a:solidFill>
                <a:sysClr val="windowText" lastClr="000000"/>
              </a:solidFill>
            </a:endParaRPr>
          </a:p>
        </p:txBody>
      </p:sp>
      <p:sp>
        <p:nvSpPr>
          <p:cNvPr id="36" name="Šípka doprava 35"/>
          <p:cNvSpPr/>
          <p:nvPr/>
        </p:nvSpPr>
        <p:spPr>
          <a:xfrm rot="195638">
            <a:off x="2910038" y="4521087"/>
            <a:ext cx="904300" cy="533400"/>
          </a:xfrm>
          <a:prstGeom prst="rightArrow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bdĺžnik 28"/>
          <p:cNvSpPr/>
          <p:nvPr/>
        </p:nvSpPr>
        <p:spPr>
          <a:xfrm>
            <a:off x="457200" y="4267200"/>
            <a:ext cx="2590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ysClr val="windowText" lastClr="000000"/>
                </a:solidFill>
              </a:rPr>
              <a:t>LÍŠKA</a:t>
            </a:r>
            <a:endParaRPr lang="sk-SK" sz="3200" dirty="0">
              <a:solidFill>
                <a:sysClr val="windowText" lastClr="000000"/>
              </a:solidFill>
            </a:endParaRPr>
          </a:p>
        </p:txBody>
      </p:sp>
      <p:sp>
        <p:nvSpPr>
          <p:cNvPr id="37" name="Šípka doprava 36"/>
          <p:cNvSpPr/>
          <p:nvPr/>
        </p:nvSpPr>
        <p:spPr>
          <a:xfrm rot="20594939" flipH="1">
            <a:off x="4919583" y="2506178"/>
            <a:ext cx="1606418" cy="533400"/>
          </a:xfrm>
          <a:prstGeom prst="rightArrow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dĺžnik 32"/>
          <p:cNvSpPr/>
          <p:nvPr/>
        </p:nvSpPr>
        <p:spPr>
          <a:xfrm>
            <a:off x="6324600" y="1981200"/>
            <a:ext cx="2590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ysClr val="windowText" lastClr="000000"/>
                </a:solidFill>
              </a:rPr>
              <a:t>VEVERIČKA</a:t>
            </a:r>
            <a:endParaRPr lang="sk-SK" sz="3200" dirty="0">
              <a:solidFill>
                <a:sysClr val="windowText" lastClr="000000"/>
              </a:solidFill>
            </a:endParaRPr>
          </a:p>
        </p:txBody>
      </p:sp>
      <p:sp>
        <p:nvSpPr>
          <p:cNvPr id="38" name="Šípka doprava 37"/>
          <p:cNvSpPr/>
          <p:nvPr/>
        </p:nvSpPr>
        <p:spPr>
          <a:xfrm rot="18310292" flipH="1">
            <a:off x="5079162" y="4385472"/>
            <a:ext cx="1871092" cy="533400"/>
          </a:xfrm>
          <a:prstGeom prst="rightArrow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6324600" y="3200400"/>
            <a:ext cx="2590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ysClr val="windowText" lastClr="000000"/>
                </a:solidFill>
              </a:rPr>
              <a:t>JAZVEC</a:t>
            </a:r>
            <a:endParaRPr lang="sk-SK" sz="3200" dirty="0">
              <a:solidFill>
                <a:sysClr val="windowText" lastClr="000000"/>
              </a:solidFill>
            </a:endParaRPr>
          </a:p>
        </p:txBody>
      </p:sp>
      <p:sp>
        <p:nvSpPr>
          <p:cNvPr id="40" name="Šípka doprava 39"/>
          <p:cNvSpPr/>
          <p:nvPr/>
        </p:nvSpPr>
        <p:spPr>
          <a:xfrm rot="588304" flipH="1">
            <a:off x="4903974" y="730329"/>
            <a:ext cx="1455954" cy="444021"/>
          </a:xfrm>
          <a:prstGeom prst="rightArrow">
            <a:avLst/>
          </a:prstGeom>
          <a:solidFill>
            <a:schemeClr val="accent4">
              <a:lumMod val="10000"/>
              <a:lumOff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40" name="Picture 16" descr="http://t0.gstatic.com/images?q=tbn:ANd9GcT6ydiFkOKmnPZ4XO7d3A-cDE9DQhh0ewwZc4Oemc9bSz-ATEg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556" b="14667"/>
          <a:stretch>
            <a:fillRect/>
          </a:stretch>
        </p:blipFill>
        <p:spPr bwMode="auto">
          <a:xfrm>
            <a:off x="3505200" y="762000"/>
            <a:ext cx="1683884" cy="838200"/>
          </a:xfrm>
          <a:prstGeom prst="rect">
            <a:avLst/>
          </a:prstGeom>
          <a:noFill/>
        </p:spPr>
      </p:pic>
      <p:sp>
        <p:nvSpPr>
          <p:cNvPr id="30" name="Obdĺžnik 29"/>
          <p:cNvSpPr/>
          <p:nvPr/>
        </p:nvSpPr>
        <p:spPr>
          <a:xfrm>
            <a:off x="6248400" y="914400"/>
            <a:ext cx="2590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ysClr val="windowText" lastClr="000000"/>
                </a:solidFill>
              </a:rPr>
              <a:t>DIVIAK</a:t>
            </a:r>
            <a:endParaRPr lang="sk-SK" sz="32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/>
          <p:cNvSpPr/>
          <p:nvPr/>
        </p:nvSpPr>
        <p:spPr>
          <a:xfrm>
            <a:off x="533400" y="685800"/>
            <a:ext cx="4114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838200" y="1219200"/>
            <a:ext cx="2441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ysClr val="windowText" lastClr="000000"/>
                </a:solidFill>
              </a:rPr>
              <a:t>www.snaturou2000.sk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838200" y="838200"/>
            <a:ext cx="212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>
                <a:solidFill>
                  <a:sysClr val="windowText" lastClr="000000"/>
                </a:solidFill>
              </a:rPr>
              <a:t>www.priroda.kpr.sk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838200" y="16002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solidFill>
                  <a:sysClr val="windowText" lastClr="000000"/>
                </a:solidFill>
              </a:rPr>
              <a:t>www.naturfoto.cz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838200" y="1957864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solidFill>
                  <a:sysClr val="windowText" lastClr="000000"/>
                </a:solidFill>
              </a:rPr>
              <a:t>www.evropskeselmy.estranky.cz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14" name="Picture 4" descr="http://www.dieta.sk/images/casopis/22011/s_093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895600"/>
            <a:ext cx="2324993" cy="3248025"/>
          </a:xfrm>
          <a:prstGeom prst="rect">
            <a:avLst/>
          </a:prstGeom>
          <a:noFill/>
        </p:spPr>
      </p:pic>
      <p:sp>
        <p:nvSpPr>
          <p:cNvPr id="15" name="Oválna bublina 14"/>
          <p:cNvSpPr/>
          <p:nvPr/>
        </p:nvSpPr>
        <p:spPr>
          <a:xfrm>
            <a:off x="4114800" y="2362200"/>
            <a:ext cx="4114800" cy="2514600"/>
          </a:xfrm>
          <a:prstGeom prst="wedgeEllipseCallout">
            <a:avLst>
              <a:gd name="adj1" fmla="val -92109"/>
              <a:gd name="adj2" fmla="val 7683"/>
            </a:avLst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ysClr val="windowText" lastClr="000000"/>
                </a:solidFill>
              </a:rPr>
              <a:t>Už poznáš lesné zvieratá i vtáky. Prajem Ti príjemné vychádzky do lesa </a:t>
            </a:r>
            <a:r>
              <a:rPr lang="sk-SK" sz="2400" b="1" dirty="0" smtClean="0">
                <a:solidFill>
                  <a:sysClr val="windowText" lastClr="000000"/>
                </a:solidFill>
                <a:sym typeface="Wingdings" pitchFamily="2" charset="2"/>
              </a:rPr>
              <a:t></a:t>
            </a:r>
            <a:r>
              <a:rPr lang="sk-SK" sz="2400" b="1" dirty="0" smtClean="0">
                <a:solidFill>
                  <a:sysClr val="windowText" lastClr="000000"/>
                </a:solidFill>
              </a:rPr>
              <a:t> </a:t>
            </a:r>
            <a:endParaRPr lang="sk-SK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16" descr="http://www.sfpsro.cz/obrazky/strom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04800"/>
            <a:ext cx="2299558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2743200" y="914400"/>
            <a:ext cx="4724400" cy="1447800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6" name="Picture 6" descr="http://www.investles.cz/obr/le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448800" cy="36861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6480048" cy="2301240"/>
          </a:xfrm>
        </p:spPr>
        <p:txBody>
          <a:bodyPr/>
          <a:lstStyle/>
          <a:p>
            <a:r>
              <a:rPr lang="sk-SK" dirty="0" smtClean="0"/>
              <a:t>Lesné zvieratá</a:t>
            </a:r>
            <a:endParaRPr lang="sk-SK" dirty="0"/>
          </a:p>
        </p:txBody>
      </p:sp>
      <p:pic>
        <p:nvPicPr>
          <p:cNvPr id="4" name="Picture 4" descr="http://www.zslado.cz/vyuka_fyzika/e_kurz/7/deformacniucinek/vykl_soubory/medv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114800"/>
            <a:ext cx="2324100" cy="2162176"/>
          </a:xfrm>
          <a:prstGeom prst="rect">
            <a:avLst/>
          </a:prstGeom>
          <a:noFill/>
        </p:spPr>
      </p:pic>
      <p:pic>
        <p:nvPicPr>
          <p:cNvPr id="5130" name="Picture 10" descr="http://old.wbpg.org.pl/dzial_wbpg/images/22/Pora%20malucha/2010.10/jez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0377" y="4572000"/>
            <a:ext cx="2039541" cy="2028826"/>
          </a:xfrm>
          <a:prstGeom prst="rect">
            <a:avLst/>
          </a:prstGeom>
          <a:noFill/>
        </p:spPr>
      </p:pic>
      <p:pic>
        <p:nvPicPr>
          <p:cNvPr id="6148" name="Picture 4" descr="http://www.dieta.sk/images/casopis/22011/s_093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81000"/>
            <a:ext cx="2052267" cy="28670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http://www.investles.cz/obr/le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8991600" cy="3686176"/>
          </a:xfrm>
          <a:prstGeom prst="rect">
            <a:avLst/>
          </a:prstGeom>
          <a:noFill/>
        </p:spPr>
      </p:pic>
      <p:sp>
        <p:nvSpPr>
          <p:cNvPr id="21" name="Zaoblený obdĺžnik 20"/>
          <p:cNvSpPr/>
          <p:nvPr/>
        </p:nvSpPr>
        <p:spPr>
          <a:xfrm>
            <a:off x="1295400" y="381000"/>
            <a:ext cx="6172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Vtáky žijúce v lese</a:t>
            </a:r>
            <a:endParaRPr lang="sk-SK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ysClr val="windowText" lastClr="0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Ďateľ malý (Dendrocopos minor)"/>
          <p:cNvPicPr>
            <a:picLocks noChangeAspect="1" noChangeArrowheads="1"/>
          </p:cNvPicPr>
          <p:nvPr/>
        </p:nvPicPr>
        <p:blipFill>
          <a:blip r:embed="rId3" cstate="print"/>
          <a:srcRect b="8571"/>
          <a:stretch>
            <a:fillRect/>
          </a:stretch>
        </p:blipFill>
        <p:spPr bwMode="auto">
          <a:xfrm>
            <a:off x="1219200" y="1752600"/>
            <a:ext cx="2057400" cy="1828800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aoblený obdĺžnik 7"/>
          <p:cNvSpPr/>
          <p:nvPr/>
        </p:nvSpPr>
        <p:spPr>
          <a:xfrm>
            <a:off x="685800" y="6019800"/>
            <a:ext cx="1524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dudok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1032" name="Picture 8" descr="Myšiarka ušatá (Asio otus)"/>
          <p:cNvPicPr>
            <a:picLocks noChangeAspect="1" noChangeArrowheads="1"/>
          </p:cNvPicPr>
          <p:nvPr/>
        </p:nvPicPr>
        <p:blipFill>
          <a:blip r:embed="rId4" cstate="print"/>
          <a:srcRect b="5455"/>
          <a:stretch>
            <a:fillRect/>
          </a:stretch>
        </p:blipFill>
        <p:spPr bwMode="auto">
          <a:xfrm>
            <a:off x="3505200" y="1447800"/>
            <a:ext cx="2057400" cy="1828800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Orol skalný (Aquila chrysaetos)"/>
          <p:cNvPicPr>
            <a:picLocks noChangeAspect="1" noChangeArrowheads="1"/>
          </p:cNvPicPr>
          <p:nvPr/>
        </p:nvPicPr>
        <p:blipFill>
          <a:blip r:embed="rId5" cstate="print"/>
          <a:srcRect b="4615"/>
          <a:stretch>
            <a:fillRect/>
          </a:stretch>
        </p:blipFill>
        <p:spPr bwMode="auto">
          <a:xfrm>
            <a:off x="3886200" y="4495800"/>
            <a:ext cx="1994719" cy="1828800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Zaoblený obdĺžnik 12"/>
          <p:cNvSpPr/>
          <p:nvPr/>
        </p:nvSpPr>
        <p:spPr>
          <a:xfrm>
            <a:off x="4191000" y="6172200"/>
            <a:ext cx="1524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orol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4" name="Zaoblený obdĺžnik 13"/>
          <p:cNvSpPr/>
          <p:nvPr/>
        </p:nvSpPr>
        <p:spPr>
          <a:xfrm>
            <a:off x="3810000" y="3200400"/>
            <a:ext cx="1524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sova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1038" name="Picture 14" descr="Sojka obyčajná (Garrulus glandarius)"/>
          <p:cNvPicPr>
            <a:picLocks noChangeAspect="1" noChangeArrowheads="1"/>
          </p:cNvPicPr>
          <p:nvPr/>
        </p:nvPicPr>
        <p:blipFill>
          <a:blip r:embed="rId6" cstate="print"/>
          <a:srcRect l="17037" b="8000"/>
          <a:stretch>
            <a:fillRect/>
          </a:stretch>
        </p:blipFill>
        <p:spPr bwMode="auto">
          <a:xfrm>
            <a:off x="5791200" y="1828800"/>
            <a:ext cx="2061450" cy="1828801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Zaoblený obdĺžnik 16"/>
          <p:cNvSpPr/>
          <p:nvPr/>
        </p:nvSpPr>
        <p:spPr>
          <a:xfrm>
            <a:off x="7467600" y="2667000"/>
            <a:ext cx="1524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sojka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1040" name="Picture 16" descr="Tetrov hlucháň hôrny (Tetrao urogallus)"/>
          <p:cNvPicPr>
            <a:picLocks noChangeAspect="1" noChangeArrowheads="1"/>
          </p:cNvPicPr>
          <p:nvPr/>
        </p:nvPicPr>
        <p:blipFill>
          <a:blip r:embed="rId7" cstate="print"/>
          <a:srcRect b="5567"/>
          <a:stretch>
            <a:fillRect/>
          </a:stretch>
        </p:blipFill>
        <p:spPr bwMode="auto">
          <a:xfrm>
            <a:off x="6096000" y="3962400"/>
            <a:ext cx="2133600" cy="1791796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Zaoblený obdĺžnik 18"/>
          <p:cNvSpPr/>
          <p:nvPr/>
        </p:nvSpPr>
        <p:spPr>
          <a:xfrm>
            <a:off x="6934200" y="5867400"/>
            <a:ext cx="1524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tetrov hlucháň 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16" name="Picture 6" descr="Dudok chochlatý (Upupa epops)"/>
          <p:cNvPicPr>
            <a:picLocks noChangeAspect="1" noChangeArrowheads="1"/>
          </p:cNvPicPr>
          <p:nvPr/>
        </p:nvPicPr>
        <p:blipFill>
          <a:blip r:embed="rId8" cstate="print"/>
          <a:srcRect l="22667" b="8000"/>
          <a:stretch>
            <a:fillRect/>
          </a:stretch>
        </p:blipFill>
        <p:spPr bwMode="auto">
          <a:xfrm>
            <a:off x="1447800" y="4038600"/>
            <a:ext cx="2057400" cy="1828800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http://www.dieta.sk/images/casopis/22011/s_093-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52400"/>
            <a:ext cx="1547289" cy="2161569"/>
          </a:xfrm>
          <a:prstGeom prst="rect">
            <a:avLst/>
          </a:prstGeom>
          <a:noFill/>
        </p:spPr>
      </p:pic>
      <p:sp>
        <p:nvSpPr>
          <p:cNvPr id="20" name="Zaoblený obdĺžnik 19"/>
          <p:cNvSpPr/>
          <p:nvPr/>
        </p:nvSpPr>
        <p:spPr>
          <a:xfrm>
            <a:off x="381000" y="2590800"/>
            <a:ext cx="1524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ďateľ</a:t>
            </a:r>
            <a:endParaRPr lang="sk-SK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files.daltonaci.webnode.cz/200000810-c4e4bc7141/gif-big%20stro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2978727" cy="3048000"/>
          </a:xfrm>
          <a:prstGeom prst="rect">
            <a:avLst/>
          </a:prstGeom>
          <a:noFill/>
        </p:spPr>
      </p:pic>
      <p:sp>
        <p:nvSpPr>
          <p:cNvPr id="13" name="Zaoblený obdĺžnik 12"/>
          <p:cNvSpPr/>
          <p:nvPr/>
        </p:nvSpPr>
        <p:spPr>
          <a:xfrm>
            <a:off x="5257800" y="5105400"/>
            <a:ext cx="1524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orol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9" name="Zaoblený obdĺžnik 18"/>
          <p:cNvSpPr/>
          <p:nvPr/>
        </p:nvSpPr>
        <p:spPr>
          <a:xfrm>
            <a:off x="2895600" y="4724400"/>
            <a:ext cx="1524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tetrov hlucháň 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7" name="Zaoblený obdĺžnik 16"/>
          <p:cNvSpPr/>
          <p:nvPr/>
        </p:nvSpPr>
        <p:spPr>
          <a:xfrm>
            <a:off x="5334000" y="2971800"/>
            <a:ext cx="1524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sojka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4" name="Zaoblený obdĺžnik 13"/>
          <p:cNvSpPr/>
          <p:nvPr/>
        </p:nvSpPr>
        <p:spPr>
          <a:xfrm>
            <a:off x="3048000" y="2971800"/>
            <a:ext cx="1524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sova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685800" y="2971800"/>
            <a:ext cx="1524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ďateľ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k-SK" sz="3600" b="1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Zapamätal si si mená vtákov, ktoré žijú v lese? Vyskúšaj sa!  </a:t>
            </a:r>
            <a:br>
              <a:rPr lang="sk-SK" sz="3600" b="1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sk-SK" sz="1200" b="1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Či si  ich povedal správne, zistíš kliknutím na obrázok.</a:t>
            </a:r>
            <a:endParaRPr lang="sk-SK" sz="1200" b="1" dirty="0"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Ďateľ malý (Dendrocopos minor)"/>
          <p:cNvPicPr>
            <a:picLocks noChangeAspect="1" noChangeArrowheads="1"/>
          </p:cNvPicPr>
          <p:nvPr/>
        </p:nvPicPr>
        <p:blipFill>
          <a:blip r:embed="rId3" cstate="print"/>
          <a:srcRect b="8571"/>
          <a:stretch>
            <a:fillRect/>
          </a:stretch>
        </p:blipFill>
        <p:spPr bwMode="auto">
          <a:xfrm>
            <a:off x="381000" y="1600200"/>
            <a:ext cx="2057400" cy="1828800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aoblený obdĺžnik 7"/>
          <p:cNvSpPr/>
          <p:nvPr/>
        </p:nvSpPr>
        <p:spPr>
          <a:xfrm>
            <a:off x="609600" y="5105400"/>
            <a:ext cx="1524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dudok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1032" name="Picture 8" descr="Myšiarka ušatá (Asio otus)"/>
          <p:cNvPicPr>
            <a:picLocks noChangeAspect="1" noChangeArrowheads="1"/>
          </p:cNvPicPr>
          <p:nvPr/>
        </p:nvPicPr>
        <p:blipFill>
          <a:blip r:embed="rId4" cstate="print"/>
          <a:srcRect b="5455"/>
          <a:stretch>
            <a:fillRect/>
          </a:stretch>
        </p:blipFill>
        <p:spPr bwMode="auto">
          <a:xfrm>
            <a:off x="2667000" y="1600200"/>
            <a:ext cx="2057400" cy="1828800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Orol skalný (Aquila chrysaetos)"/>
          <p:cNvPicPr>
            <a:picLocks noChangeAspect="1" noChangeArrowheads="1"/>
          </p:cNvPicPr>
          <p:nvPr/>
        </p:nvPicPr>
        <p:blipFill>
          <a:blip r:embed="rId5" cstate="print"/>
          <a:srcRect b="4615"/>
          <a:stretch>
            <a:fillRect/>
          </a:stretch>
        </p:blipFill>
        <p:spPr bwMode="auto">
          <a:xfrm>
            <a:off x="5029200" y="3733800"/>
            <a:ext cx="1994719" cy="1828800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Picture 14" descr="Sojka obyčajná (Garrulus glandarius)"/>
          <p:cNvPicPr>
            <a:picLocks noChangeAspect="1" noChangeArrowheads="1"/>
          </p:cNvPicPr>
          <p:nvPr/>
        </p:nvPicPr>
        <p:blipFill>
          <a:blip r:embed="rId6" cstate="print"/>
          <a:srcRect l="17037" b="8000"/>
          <a:stretch>
            <a:fillRect/>
          </a:stretch>
        </p:blipFill>
        <p:spPr bwMode="auto">
          <a:xfrm>
            <a:off x="4953000" y="1600200"/>
            <a:ext cx="2061450" cy="1828801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0" name="Picture 16" descr="Tetrov hlucháň hôrny (Tetrao urogallus)"/>
          <p:cNvPicPr>
            <a:picLocks noChangeAspect="1" noChangeArrowheads="1"/>
          </p:cNvPicPr>
          <p:nvPr/>
        </p:nvPicPr>
        <p:blipFill>
          <a:blip r:embed="rId7" cstate="print"/>
          <a:srcRect b="5567"/>
          <a:stretch>
            <a:fillRect/>
          </a:stretch>
        </p:blipFill>
        <p:spPr bwMode="auto">
          <a:xfrm>
            <a:off x="2667000" y="3733800"/>
            <a:ext cx="2133600" cy="1828800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6" descr="Dudok chochlatý (Upupa epops)"/>
          <p:cNvPicPr>
            <a:picLocks noChangeAspect="1" noChangeArrowheads="1"/>
          </p:cNvPicPr>
          <p:nvPr/>
        </p:nvPicPr>
        <p:blipFill>
          <a:blip r:embed="rId8" cstate="print"/>
          <a:srcRect l="22667" b="8000"/>
          <a:stretch>
            <a:fillRect/>
          </a:stretch>
        </p:blipFill>
        <p:spPr bwMode="auto">
          <a:xfrm>
            <a:off x="381000" y="3733800"/>
            <a:ext cx="2057400" cy="1828800"/>
          </a:xfrm>
          <a:prstGeom prst="rect">
            <a:avLst/>
          </a:prstGeom>
          <a:ln w="38100" cap="sq">
            <a:solidFill>
              <a:schemeClr val="accent4">
                <a:lumMod val="10000"/>
                <a:lumOff val="9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http://www.dieta.sk/images/casopis/22011/s_093-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52400"/>
            <a:ext cx="1547289" cy="21615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Ďateľ malý (Dendrocopos minor)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3048000" y="685800"/>
            <a:ext cx="2743199" cy="2514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Myšiarka ušatá (Asio otus)"/>
          <p:cNvPicPr>
            <a:picLocks noChangeAspect="1" noChangeArrowheads="1"/>
          </p:cNvPicPr>
          <p:nvPr/>
        </p:nvPicPr>
        <p:blipFill>
          <a:blip r:embed="rId3" cstate="print"/>
          <a:srcRect b="5455"/>
          <a:stretch>
            <a:fillRect/>
          </a:stretch>
        </p:blipFill>
        <p:spPr bwMode="auto">
          <a:xfrm>
            <a:off x="228600" y="685800"/>
            <a:ext cx="2743200" cy="2514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40" name="Picture 16" descr="Tetrov hlucháň hôrny (Tetrao urogallus)"/>
          <p:cNvPicPr>
            <a:picLocks noChangeAspect="1" noChangeArrowheads="1"/>
          </p:cNvPicPr>
          <p:nvPr/>
        </p:nvPicPr>
        <p:blipFill>
          <a:blip r:embed="rId4" cstate="print"/>
          <a:srcRect b="5567"/>
          <a:stretch>
            <a:fillRect/>
          </a:stretch>
        </p:blipFill>
        <p:spPr bwMode="auto">
          <a:xfrm>
            <a:off x="228600" y="3276600"/>
            <a:ext cx="2819400" cy="2514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6" descr="Tetrov hlucháň hôrny (Tetrao urogallus)"/>
          <p:cNvPicPr>
            <a:picLocks noChangeAspect="1" noChangeArrowheads="1"/>
          </p:cNvPicPr>
          <p:nvPr/>
        </p:nvPicPr>
        <p:blipFill>
          <a:blip r:embed="rId4" cstate="print"/>
          <a:srcRect b="5567"/>
          <a:stretch>
            <a:fillRect/>
          </a:stretch>
        </p:blipFill>
        <p:spPr bwMode="auto">
          <a:xfrm>
            <a:off x="5867400" y="685800"/>
            <a:ext cx="2841206" cy="2514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8" descr="Myšiarka ušatá (Asio otus)"/>
          <p:cNvPicPr>
            <a:picLocks noChangeAspect="1" noChangeArrowheads="1"/>
          </p:cNvPicPr>
          <p:nvPr/>
        </p:nvPicPr>
        <p:blipFill>
          <a:blip r:embed="rId3" cstate="print"/>
          <a:srcRect b="5455"/>
          <a:stretch>
            <a:fillRect/>
          </a:stretch>
        </p:blipFill>
        <p:spPr bwMode="auto">
          <a:xfrm>
            <a:off x="5867400" y="3276600"/>
            <a:ext cx="2819400" cy="2514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" descr="Ďateľ malý (Dendrocopos minor)"/>
          <p:cNvPicPr>
            <a:picLocks noChangeAspect="1" noChangeArrowheads="1"/>
          </p:cNvPicPr>
          <p:nvPr/>
        </p:nvPicPr>
        <p:blipFill>
          <a:blip r:embed="rId2" cstate="print"/>
          <a:srcRect b="8571"/>
          <a:stretch>
            <a:fillRect/>
          </a:stretch>
        </p:blipFill>
        <p:spPr bwMode="auto">
          <a:xfrm>
            <a:off x="3048000" y="3276600"/>
            <a:ext cx="2753033" cy="25146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Zaoblený obdĺžnik 23"/>
          <p:cNvSpPr/>
          <p:nvPr/>
        </p:nvSpPr>
        <p:spPr>
          <a:xfrm>
            <a:off x="1600200" y="152400"/>
            <a:ext cx="6096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Poskladaj si pexeso – nájdi dvojice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19458" name="Picture 2" descr="http://t0.gstatic.com/images?q=tbn:ANd9GcQj8JUbgOkw61ZRWPyoYekD_WnpDNbl0OyDh7hZBtKRYM5yyI1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85800"/>
            <a:ext cx="2743200" cy="2524126"/>
          </a:xfrm>
          <a:prstGeom prst="rect">
            <a:avLst/>
          </a:prstGeom>
          <a:noFill/>
        </p:spPr>
      </p:pic>
      <p:pic>
        <p:nvPicPr>
          <p:cNvPr id="12" name="Picture 2" descr="http://t0.gstatic.com/images?q=tbn:ANd9GcQj8JUbgOkw61ZRWPyoYekD_WnpDNbl0OyDh7hZBtKRYM5yyI1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76600"/>
            <a:ext cx="2743200" cy="2524126"/>
          </a:xfrm>
          <a:prstGeom prst="rect">
            <a:avLst/>
          </a:prstGeom>
          <a:noFill/>
        </p:spPr>
      </p:pic>
      <p:pic>
        <p:nvPicPr>
          <p:cNvPr id="13" name="Picture 2" descr="http://t0.gstatic.com/images?q=tbn:ANd9GcQj8JUbgOkw61ZRWPyoYekD_WnpDNbl0OyDh7hZBtKRYM5yyI1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276600"/>
            <a:ext cx="2743200" cy="2524126"/>
          </a:xfrm>
          <a:prstGeom prst="rect">
            <a:avLst/>
          </a:prstGeom>
          <a:noFill/>
        </p:spPr>
      </p:pic>
      <p:pic>
        <p:nvPicPr>
          <p:cNvPr id="14" name="Picture 2" descr="http://t0.gstatic.com/images?q=tbn:ANd9GcQj8JUbgOkw61ZRWPyoYekD_WnpDNbl0OyDh7hZBtKRYM5yyI1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685800"/>
            <a:ext cx="2743200" cy="2524126"/>
          </a:xfrm>
          <a:prstGeom prst="rect">
            <a:avLst/>
          </a:prstGeom>
          <a:noFill/>
        </p:spPr>
      </p:pic>
      <p:pic>
        <p:nvPicPr>
          <p:cNvPr id="15" name="Picture 2" descr="http://t0.gstatic.com/images?q=tbn:ANd9GcQj8JUbgOkw61ZRWPyoYekD_WnpDNbl0OyDh7hZBtKRYM5yyI1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276600"/>
            <a:ext cx="2819400" cy="2524126"/>
          </a:xfrm>
          <a:prstGeom prst="rect">
            <a:avLst/>
          </a:prstGeom>
          <a:noFill/>
        </p:spPr>
      </p:pic>
      <p:pic>
        <p:nvPicPr>
          <p:cNvPr id="16" name="Picture 2" descr="http://t0.gstatic.com/images?q=tbn:ANd9GcQj8JUbgOkw61ZRWPyoYekD_WnpDNbl0OyDh7hZBtKRYM5yyI1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685800"/>
            <a:ext cx="2819400" cy="2524126"/>
          </a:xfrm>
          <a:prstGeom prst="rect">
            <a:avLst/>
          </a:prstGeom>
          <a:noFill/>
        </p:spPr>
      </p:pic>
      <p:pic>
        <p:nvPicPr>
          <p:cNvPr id="26" name="Picture 10" descr="http://old.wbpg.org.pl/dzial_wbpg/images/22/Pora%20malucha/2010.10/jez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632451"/>
            <a:ext cx="990600" cy="10731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ĺžnik 8"/>
          <p:cNvSpPr/>
          <p:nvPr/>
        </p:nvSpPr>
        <p:spPr>
          <a:xfrm>
            <a:off x="3048000" y="533400"/>
            <a:ext cx="4114800" cy="1295400"/>
          </a:xfrm>
          <a:prstGeom prst="roundRect">
            <a:avLst/>
          </a:prstGeom>
          <a:gradFill flip="none" rotWithShape="1">
            <a:gsLst>
              <a:gs pos="0">
                <a:srgbClr val="09B9FF"/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6600" y="609600"/>
            <a:ext cx="3886200" cy="1066800"/>
          </a:xfrm>
        </p:spPr>
        <p:txBody>
          <a:bodyPr>
            <a:noAutofit/>
          </a:bodyPr>
          <a:lstStyle/>
          <a:p>
            <a:r>
              <a:rPr lang="sk-SK" sz="9600" dirty="0" smtClean="0">
                <a:solidFill>
                  <a:sysClr val="windowText" lastClr="000000"/>
                </a:solidFill>
                <a:latin typeface="GungsuhChe" pitchFamily="49" charset="-127"/>
                <a:ea typeface="GungsuhChe" pitchFamily="49" charset="-127"/>
              </a:rPr>
              <a:t>MEDVEĎ</a:t>
            </a:r>
            <a:r>
              <a:rPr lang="sk-SK" sz="9600" dirty="0" smtClean="0">
                <a:latin typeface="Earwig Factory" pitchFamily="2" charset="0"/>
              </a:rPr>
              <a:t> </a:t>
            </a:r>
            <a:endParaRPr lang="sk-SK" sz="9600" dirty="0">
              <a:latin typeface="Earwig Factory" pitchFamily="2" charset="0"/>
            </a:endParaRPr>
          </a:p>
        </p:txBody>
      </p:sp>
      <p:pic>
        <p:nvPicPr>
          <p:cNvPr id="7" name="Picture 6" descr="http://www.evropskeselmy.estranky.cz/img/mid/32/ursus-arctos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438400"/>
            <a:ext cx="4503616" cy="381828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4" descr="http://files.daltonaci.webnode.cz/200000810-c4e4bc7141/gif-big%20stro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953000"/>
            <a:ext cx="1752600" cy="1723269"/>
          </a:xfrm>
          <a:prstGeom prst="rect">
            <a:avLst/>
          </a:prstGeom>
          <a:noFill/>
        </p:spPr>
      </p:pic>
      <p:sp>
        <p:nvSpPr>
          <p:cNvPr id="12" name="Obdĺžnik 11"/>
          <p:cNvSpPr/>
          <p:nvPr/>
        </p:nvSpPr>
        <p:spPr>
          <a:xfrm>
            <a:off x="914400" y="3352800"/>
            <a:ext cx="3810000" cy="25146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 u nás je zákonom chránený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 je náš najväčší cicavec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živí sa rybami, mäsom, lesnými plodmi i medom </a:t>
            </a: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 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medveď je dobrý bežec, pláva a dokáže sa vyškriabať i na strom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 zimu prespí zimným spánkom</a:t>
            </a:r>
          </a:p>
        </p:txBody>
      </p:sp>
      <p:pic>
        <p:nvPicPr>
          <p:cNvPr id="6" name="Picture 19" descr="http://alusky.cz/Med_se_skorici_soubory/medv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3400" y="609600"/>
            <a:ext cx="2514600" cy="2755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1976118" cy="340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ĺžnik 4"/>
          <p:cNvSpPr/>
          <p:nvPr/>
        </p:nvSpPr>
        <p:spPr>
          <a:xfrm>
            <a:off x="3733800" y="533400"/>
            <a:ext cx="3429000" cy="1295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626" name="AutoShape 2" descr="data:image/jpeg;base64,/9j/4AAQSkZJRgABAQAAAQABAAD/2wCEAAkGBhQREBQUExQWFBQWGBQVFBcVGBQVFhYYFBQVFxQUFBQXHCYeFxojGRQUHy8gJCcpLCwsFR4xNTAqNSYrLCkBCQoKDgwOGg8PGikkHyQqLCwpLCosKSksLCwsKSwsLCwsLCwsLCksKSwsKSksLCwsLCksLCwsLCwpKSksKSwpLP/AABEIAMkA9AMBIgACEQEDEQH/xAAcAAEAAQUBAQAAAAAAAAAAAAAABQIDBAYHAQj/xAA9EAABAwIDBQQIAwkAAwEAAAABAAIDBBEFITEGEkFRcQdhgZETIkJSobHB0RQy8BUjM2JykqLh8TRDgiT/xAAaAQEAAwEBAQAAAAAAAAAAAAAAAgMFBAEG/8QAKREAAgIBAwQCAQQDAAAAAAAAAAECAxEEEjETISJBBVEUMkJhoVKBkf/aAAwDAQACEQMRAD8A7iiIgCIiAIiIAiIgCIiAIiIAiIgCIiAIiIAvF6sHF8UZTxPkebNaCT4foea8YxkoxrG4qaIySuDWj9WA4nuXGdp+1GrqXFtMfw8egdbekPff8remqiNsNqpKyUucSGg+ozg0cL/zcVCRvsFwW6l/tNKrSx5kYlfW1rT6T8TM8jO/pJAR4XXb+yTax9ZSt9KbvaSxx94t0PiD8Fx4uJH2W89leIx0jD6RwYHSG1+Z0HdoVZp7nLtIr1FG3vH2dtui1XBtu4p5nxEbj2EjMghzeD2niDcGy2eOQHRdaafBxNNclaIqS9enh7de3Wp7Y9olNhzP3rryatjbm93QcB3lc6wTt3knrWRviayF7t0EFxeC78pcb7p5WsvMnuDuN0WPS1IcwHmi9PDIREQBERAEREAREQBERAEREAREQBERAEReFACVyntZ2ma4tpo3XIcHSAaCwu1rjzJsbdwW6bX7Vsoorn1nm4Y0auP0HM/VcJxHEHTTPlfbeebm2QHCw+GZzNlyai1RjtXJ26WlylufBitp87myyN0KgSKkyrIbbNhJIu7gRzzukA2B1HA6cPBWDOqTMvVuTJYi+zMyhqjFIHt1Bv8AQjyyXVuzjaUzB4ccy9zs+AdmAuOGdTGz20JpJhIM26PA1tzHTl3rq09rhLvwceppU45jyfRbn2C55tftvK4SR0Vv3dxLOc2Rn3GD25O7QceSx6nbn8fampi5twDLKBbdYciGX9p2gOgzPBYW00TYaWOGMBrN5osOTQXG5OpJ1J1XRqNUo+MeTgp0zlLyNGZgbHkumvLI7Nz5CS43+S1rF8C/C1ET2/wy9pafdIcCWlb1BFcqvaLCfSUUmWbB6RvVmfyuqabZKXdmrqNNDpeKxg65gU16dh7kWLs1J/8AmZ0Rap88bOFUvCF6gCIiAIiIAiIgCIiAIiIAiIgCIiA8usPFcRbBE6R5sGgk+A/XmsieUNaSeGa432gbTyTOawO3YiSd0cQL7pceN9bdyouuVa7l1NTslhGs7TY86qmdK865Mb7rb5NHLme9QPplXWXusM3WYvLyZt42rCMn068M6x80uRbIk8FLajxywZDQTwKocSFmwYFVPF93dHDeIb8FYraKaHKVpsdDqD4/ReJxbxlHm8xjIsmBuVz4LBDs1fM3BeuPbsSUjpmwNOGQPk9qR+fRosB0181e2qddsX9Tz/iFb2Xl3aOMdSfMqjHn7xibyD3eZAHyKzFJytPK15GHQxXUvVMAglvp6N9/7SsagjAFzl1+qv4nCZIHahhs0XyLy4204AAk960IyS5L7ppI3LZj/wAWPovFmYDRltOwdy8W2fMM2JERAEREAREQBERAEREAREQBERAEREBH420mB9td028lwrGjvudbg2K3UA3+JIXfaw+o7InI5DMnoOJXCcSaw1M4jcHNNnZezcuu0jgb3yWZr4vCn9GhoZJScWa248xZW/R30apn8ICqhQhZ3WRr7GQn4U8u4AakngtowXAWxjecAZDx93uamFYcHP37ZNyb14u8NPNZGMYw2AhgPrnha5HRozce5VzslY1CBzzx7JNsaorcOEsZaRcEW+x6qDfi72N3t2oB1u6M7viLaeS2PANoKepY2z2CQ5FhIDrjk05246KiWntr8sMh1IPhpnJpYi1xB1BI8QbFI9VmYwQaiUjQvef8ivcJwx00gAGWrjwAWw5LblnuDfsCfanZfKwPzOatxudUSFzRZuQBdoGjTLU3zK8yc3cblGMife7geXes6lq2A2abnkwXPwy+Kx479z2rLZPO1ZJChw1oI3rvcOeg/pboFmxwfiZ2RtzZGbuPAu5dAlDhs02TWmNpyJObiPkFuWD4KyBoAGfFbGj0k01Zbz6M3UajcsRM+nhDWgckV0Itc4T1ERAEREAREQBERAEREAREQBERAEREBS4XC5nt/gzY5WytaAX7wcQACTbeFyNfyldOWndo1PenDvdcw/Gx+DiubUx3VSX8F+nltsTOYhtlS6/BX5GWV7Bqb0k7B37x/wDkL5jOe59JKWESNQG0dI6R2kbCbczwHUkrlmCYu2SsDqiQxhxO9IN67dbWsdL2GXBdQ7S6Vxw6QN4Fjj3gOuf13Li7aUWvfw/0tj46lOEpPkxNTZLcsH0F2cbQCrbLDIRKYwCx5Au+Mm3rZagjXk5Q2KVUNJLVeja0PLyGEAXF2jez4DNQPZXiDaKOeok9xscbPae4nfOXIWFz3qPq5nSyOkfq4ucfE3+anqJ5jtz7LKKsybx2MA0gJvxUtStIbuX3R7rRmetvqqKOmLj8StuwDZt07gd2zAdfeHeFyxjK2WxHZbOFSyzFw3ZaSoAs02yzOZ8BoPJdA2d2LjgaLi5/XNT2G4eImBoAWZZbFVEKv0oxbLp2clEcIGgsriIrykIiIAiIgCIiAIiIAiIgCIiAIiIAiIgCIqXnIoDDxHGIqdu9K9rGji4gD4rnu1W31NVj0EMjH5jeIcLAA3sL6k9y5n2mzzTYlKyolLQ137oG+4GGxaQBlxzPMKGfso1kPpnVEZbwDSXPv04KuyuVkWk8ZJ1zjCSbOiVEeSwIa98L95lr5jMXGau7C7NTyU+9I8sYc4w4bzg3vzyB1Ujimxb2gujkDyPZIsT0IJ+K+X6fTm4t5PoFfGyKyWKjG5qlu6/dY3juDM9STkFiwYLAzRjfHNRoq3NNiCCMisiOoc5eyU/TwWRjBei9VMaNAB0AWGymub6Dv0HUq6ZRf3jyGfmdAr0FIXkb2nujTx5rzLS7sOSXBi+muWtbkwWJPvZ/Jdv2WiaIG2HALkuIUdnRnQODm9D/AMK6bsJWb9O3otf46aacf9mXrlnbI2hERapmBERAEREAREQBERAEREAREQBF5dYeIYtHA0ukeGgcSQEC7mZdC4Lm2M9sEYJbTxumdz0b4cT5LXK7bHFJgS1jo2/ysN/7nX+S55aiuPZs6I6ebO0mdvMIKhvML5wl2jq3H1qiX+8j4BVx7TVbdKiTxcT81X+XAu/CljlH0cHjmvSuB03aPWx2u8P/AKmj5tspyh7ZXiwliv3tP0KnHUwl7KpaaaNi7QOzyOttJu+u0EAi4NuRtwXNqbYiGCYb7JHFpBDSQWk/C4XSKPtdpX5P3mf1NPzF1eqcaw+q1ljPUgfNRtgrV4SwIZg/KJAHHHNFgwgaC5a36qy6pmmyF8/dBJ/uOngFtFJhNEMw5lurfopF+K0dO25fG0DvH/VyQ+OjF+ci2Wpk/wBKOeYts0+OB0jgGBoJ1ub/APVpT6hxyJP67gts252+FYRFDf0QzLtN+2lhyC09RuhWniCO7T78ZkbDQi7QpOnizUZgmbLLYKODNYtre4sLtbR71OSNWWd4DX4KV7O8Qs5zO+/nmsiigyIOhBB8lrWDPNNXbmgDizw1Z8F3aCe2xf8ADnuW+uS+u52MFeqzA/eaDzV5fSGOEREAREQBERAEREAREQHhXhcvStB7RdtDA30EH8Z4zI9hum915BRlJRWWThBzeEZG2PaLHS3jj/eTe6NG303rfJcpxGpnrH787yeQ4DuDdAlNREm7jcnMnUm+ualIMObxz6m/wWFqNc28ejdo0kYLL5Nn2IwOOKAP3QXvJNzmbXsFKbQ1/oad54n1W9XZLVoW2FgSAOALgPK6qeL63NtLkm3S6zeuiz8V7stkGY2Hl8FsGx+DRve57mghosMsiTn8FYkjBGnmLqmixN0Jsw7pOZbYFp7x/pFPJ0Wwco4RulRgUEn5omH/AOR9FpG2uysETWmIFj3H8t7tsNTY6cApWPa+QatY7oS37qBx/FXTvDt2wAsBe/Ek8tcldGf0zjhTNS8uDUn4W5TQ7NqstDg1uYvbeA+BV3DQDNGH5N3m3JyyuurR1TSMiPAhXdeQvW1+Jxut2Cq4oy9zButBJs5psBrote9EbrtG22KCOkeARvP9Uc7HX4LlAhvquiu1tdyFcdyyWII7LJa1VNjV6ONRlM6lElMAdZ9ua3Wgp1otEd1wPIg+Wq6TRAWB4HNZ1qzLJTasGXCyy1naaDdqWvHFgPix1vlZbNvKA2vd/CPPeb/kw/RW05TSRQuWdDwSXehae4KRCitnh+4b0ClQvq0YoREQBERAEREAREQBEXhKAjdoMWbTQPkd7I04knIAdTYeK4hVzullc93rPebu49AO4DJbr2mYxvObE05N9Z3U5NB8LnyWtbISN9Mb67p3et87eCxddc5PYuEa+jhsg5+xR4RM61o3dxPqj4q/JTvjID22vpoQehW0SVrGnNwHUgfPNQ+0FaxwYAQTe+RBysQdFkSjk64XTbMNrslL0GCsexrnFxuAbA2GfT7rXROs6j2hdEwMDb2vYk2GuQIsq4R79y69Sa8TYv2FBb+GPM387rUcVpg2R7Afyk7p4i4BHzA8FlP2om4Fo6A/UqIkqS5xJNyTcnmSrnj0QpjNPMiz6c6HXj1Uzh+zckzA8FrQdL3v1yUHiIsWu5gjxH+j8FsuG7YRNja128CAAbAEZDqpKOVlErpSXZFMmxctsnsJ5Zha3UNcwlpyIJBHeNVvUO1MDhf0gHPeuD5LRsUrBJM940c4keJU4orrlKT8jEkcTrfxzVHo1dBVxjVLdg6FEsNgV0xWWZDEq6imuMteCqdnclgxY1vWFVP7pl/db8loMWZtzyW407t1oHIAKFnY57e+CZNUoDbSp/8AH7nOcegtdXXVOaiMSrhJPnmGDdHU/mXtE9stxQoZ7HXNm5g6BtuQUuFzzYjHQwiJx/p6X0XQWuuF9VVYrIKS9mLbW65uLKkRFaVhERAEReEoD1FafMBqbKPq9pIIvzysb1cB8F43jk9Sb4JVYeJ1giie9xsGgk9AM1AT9o9G2/75p6Z/Jc+217SfxTDFCC2P2nHIv7gOA6qqdsYrkurplJ4wReM4gZSZDq8l3g7QeVgsCnKuTPvC091vEKpsVgF87Jt5b5PoYRSSSLoeqmyKyVQZFThsuwkSdNSvkBLGl1tbW+qqkw2UC5jdYa6fdZWAY/FGwsflmSDa9752yWZV7Ww7p3buNjbK2duN15sbfBzO2aeDWnypB6xWIHFxyWVNUeibYfnI/tB49VPZ6XJcpFGMS3cGNz3RnbmbaeCwDA4ag/EKQ2enY2cGQi2eZ0vwW6ftCE+2zzC9c+liMUUym8nOd8heh6ztoiz07ty1stNL5XUZddEfJZJL7Mpj1lRLBj0WVC9VTRYmSkCyVHxzq6apckovJZlFEse67fGfMc+8d6kYqy4yOSjGv3zZUUriARyLreasxldzmtS5RKS1GWWpyH3URVwGJwzuDmD38VIwuzusbGagODWtzcLnLhlxSCecFcH3L2H1ZBa4atc13xAPwuu14PNvRNPcFwnDoXjS3Q3+a6nsrtQ0tbG/1XW46HvaeIWx8fZCKcM+zj+Qrk2pJG4oqGyg6FegrXMkqRAiApc8ALStq+0iKlJYz95INQNGn+Z30VW2WMSvY+KmNnAAOdcC1/ZaeDrZ91wuTT7MVBJuG+LgT8NVwXayMHtTR20adS8pGTi221TUuJdI5rfdYS1vwNz4qGdPfM59dfNZR2dlHu/3f6VTcAfxc3wufos6Vu55bNKKjHskRc06roKQvdc/lGZJ+Sl24G1ubru65DyV5jRa5Fmj8rdL29o93cvHb2xE9WZPAhgud8iwy3R7xHtEcuSrer0NS0i5OuiuANXDJtvg7IpJYMP8M52g8zZP2NIeLR5qSEosqvxY58/LgoqyS4RJrJDvwOQabp8fuFjvwqQatPhn8lPOrgjKzmpdea9EdhExPbGP5uAOVjzPcqDEHZnMnMqcdUtOov1WPJHF7rfDL5FFb/BGVTfsiv2cDobKl2Ev4C/T7KSMcQ4EcrOd90DoxqT/AHO+6s6jI9OS9kO/DZOLHeRVIpHbwBFuvLmp30kXEX6kn5letbCdWN8vqveu1yiagyDlIvYaBXIYHHh5qYfhUbs4zuu5HNvSxWKXlh3XCxHD6g8u9OqpLxPduBDhbj7QHgT9VeOBu9//AB/2rsNWFfFcueVk0S2owosOljJI3XHhmRbkVZbG5n5mlvecx5jJSn41eitC8VsnyiEq8mC11xkfJWf2W4G4Fx3arPdTxuzHqnm02/0vYw9uhDx/afsfgp70QVbjwY8Jc3Vp8ir8kwdY3II0INiCrzpz7Tyw/wA0eXnchR9edPXBz1DQDbuIK8ivLJLqftaJ+jx+fICV3k0/RTNDtZOw+uQ9vTdP2K0WGq3DbgpSOuBVj1Oog87jx6Wmaxg6vh+OsljDgcii5jT4o6PeaNL382gleL6Su/fBS+zBnp9snE3Go2Skc51pHWLnO4X9Yk6jqrB2Dd75W8hFPoV/4o5+pL7Oe1WwD9Wuv1WPHsHKTm74LpRQKD0tTedpLrTSxk5vjWxBip3OaC94ANuOudu+11zzEp87acLG4tbgQdF9EyRgixWvYtsTDPq0X6KF2lVmMdsHRRqunnKOC7x5q42pculV/ZQ2/qEhQ83ZhMND8PsVyS0k16yd0dbW/wCDUhVO5q62sWyx9m0/G3l91mwdmUnE/BV/hzfol+bWvZpZqSqvxDj+iugQdl54u+X2UjT9mTBqprQz94IP5CC4ycv3nnmqxE8nRdhg2BhbqLqQg2Uhb7I8lYtB9v8AoqfyL9I4kzDJXcCfA/8AFks2dmd7DvHL5XXcI8Fibo0eSvNoWD2QrVoYIpevsfBxJmyVQf8A1/E/ZUT7MzMGbD4G/jmu6CBvIKmSlaRYgKT0VX0R/Nt+zgIc5h42/WoOizC9s7d12R9k8Qft3LoW1GxTX3fGLO49/cfvwXM6ukdC8ggixzB4LJ1OldTz/ZrabVRtWH2Zg1AfE6zvAjQjmFR+PKz6quY6PdfmeFtQVr97nkvK4715ItnLbwSH48oK4rGFPbUH4q9G4BSlWl6IqefZlRV6mcPqL5la85w5LOgq7DVct1aa7F0JGy+kFlr+MRBjwW5BwJ8RrZXIKguIAUjFghq5msbowWJHMnMKOmpk7NqF9sa4bmayX3N1I0J4m9uXE9wHfl5rdI+yziXFTuE9n0cRBIue/Na/4EpPyaM2XyEUvFEHguzj3xbzhm4k/JF0iGnDRYDJFqRrjFJIyJWSk8svIiKZAIiIAiIgC83V6iAp3AvbL1EAREQBERAEREAREQHjhdaltZsiJ2lzMnjQ217j3LblQ/QqMoqS2slGTi8o+ascwmeCUh7HDv1HgViRRF9t0Eu7hquz7U6HxWt4T+dcUtPGMkkaUdRJwbZObGbJAwD0wBd0spip7PoH+yPJTeDfwws9dm1Ps0Zzk08o55XdlkZ/Jl0yWs13Z1Ow+qQ4d97rtCsTqt6euzlE46qyvhnJ8M2IqL2yb3jXwJ0XRNm9m20zBYZqUgWSva6YV/pQtunZ+pherxeq4p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6630" name="Picture 6" descr="http://www.puzzle-prodej.cz/gallery/u5069.jpg"/>
          <p:cNvPicPr>
            <a:picLocks noChangeAspect="1" noChangeArrowheads="1"/>
          </p:cNvPicPr>
          <p:nvPr/>
        </p:nvPicPr>
        <p:blipFill>
          <a:blip r:embed="rId3" cstate="print"/>
          <a:srcRect l="7692"/>
          <a:stretch>
            <a:fillRect/>
          </a:stretch>
        </p:blipFill>
        <p:spPr bwMode="auto">
          <a:xfrm>
            <a:off x="3886200" y="2514600"/>
            <a:ext cx="4572000" cy="360045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9" name="Obdĺžnik 8"/>
          <p:cNvSpPr/>
          <p:nvPr/>
        </p:nvSpPr>
        <p:spPr>
          <a:xfrm>
            <a:off x="533400" y="3276600"/>
            <a:ext cx="3810000" cy="25146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 rada sa pasie na rúbaniskách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živí sa rastlinnou potravou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 v zime sa zhromažďuje do čried </a:t>
            </a: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máva zväčša dve mláďatá 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je to plaché zviera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114800" y="609600"/>
            <a:ext cx="3124200" cy="1066800"/>
          </a:xfrm>
        </p:spPr>
        <p:txBody>
          <a:bodyPr>
            <a:noAutofit/>
          </a:bodyPr>
          <a:lstStyle/>
          <a:p>
            <a:r>
              <a:rPr lang="sk-SK" sz="9600" dirty="0" smtClean="0">
                <a:solidFill>
                  <a:sysClr val="windowText" lastClr="000000"/>
                </a:solidFill>
                <a:latin typeface="GungsuhChe" pitchFamily="49" charset="-127"/>
                <a:ea typeface="GungsuhChe" pitchFamily="49" charset="-127"/>
              </a:rPr>
              <a:t>SRNA</a:t>
            </a:r>
            <a:r>
              <a:rPr lang="sk-SK" sz="9600" dirty="0" smtClean="0">
                <a:latin typeface="Earwig Factory" pitchFamily="2" charset="0"/>
              </a:rPr>
              <a:t> </a:t>
            </a:r>
            <a:endParaRPr lang="sk-SK" sz="9600" dirty="0">
              <a:latin typeface="Earwig Factory" pitchFamily="2" charset="0"/>
            </a:endParaRPr>
          </a:p>
        </p:txBody>
      </p:sp>
      <p:pic>
        <p:nvPicPr>
          <p:cNvPr id="26634" name="Picture 10" descr="http://t0.gstatic.com/images?q=tbn:ANd9GcQs4YJJP1Ro3NvXy4Ou1W-IqFxzfA5udnLqy-Uv1pXIPTOzscY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953000"/>
            <a:ext cx="1676400" cy="16178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www.evropskeselmy.estranky.cz/img/mid/27/vl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810000" cy="492369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Zaoblený obdĺžnik 5"/>
          <p:cNvSpPr/>
          <p:nvPr/>
        </p:nvSpPr>
        <p:spPr>
          <a:xfrm>
            <a:off x="4724400" y="533400"/>
            <a:ext cx="2895600" cy="1295400"/>
          </a:xfrm>
          <a:prstGeom prst="roundRect">
            <a:avLst/>
          </a:prstGeom>
          <a:solidFill>
            <a:srgbClr val="F5AF2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267200" y="2286000"/>
            <a:ext cx="3810000" cy="25146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 je najznámejšia šelma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žije vo svorkách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je dobrý lovec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 podobá sa na psa </a:t>
            </a: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za jednu noc dokáže prejsť obrovskú vzdialenosť </a:t>
            </a:r>
          </a:p>
        </p:txBody>
      </p:sp>
      <p:pic>
        <p:nvPicPr>
          <p:cNvPr id="4" name="Picture 4" descr="ANIM17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307111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2438400" cy="1066800"/>
          </a:xfrm>
        </p:spPr>
        <p:txBody>
          <a:bodyPr>
            <a:noAutofit/>
          </a:bodyPr>
          <a:lstStyle/>
          <a:p>
            <a:r>
              <a:rPr lang="sk-SK" sz="9600" dirty="0" smtClean="0">
                <a:solidFill>
                  <a:sysClr val="windowText" lastClr="000000"/>
                </a:solidFill>
                <a:latin typeface="GungsuhChe" pitchFamily="49" charset="-127"/>
                <a:ea typeface="GungsuhChe" pitchFamily="49" charset="-127"/>
              </a:rPr>
              <a:t>VLK</a:t>
            </a:r>
            <a:r>
              <a:rPr lang="sk-SK" sz="9600" dirty="0" smtClean="0">
                <a:latin typeface="Earwig Factory" pitchFamily="2" charset="0"/>
              </a:rPr>
              <a:t> </a:t>
            </a:r>
            <a:endParaRPr lang="sk-SK" sz="9600" dirty="0">
              <a:latin typeface="Earwig Factory" pitchFamily="2" charset="0"/>
            </a:endParaRPr>
          </a:p>
        </p:txBody>
      </p:sp>
      <p:pic>
        <p:nvPicPr>
          <p:cNvPr id="25602" name="Picture 2" descr="http://t1.gstatic.com/images?q=tbn:ANd9GcSMVFszQBgruSGNZo3m10VgyYCBvmjBmdDiS3hHORFZc8_Lnyo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00" l="3571" r="988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5600" y="5003469"/>
            <a:ext cx="2057400" cy="1632857"/>
          </a:xfrm>
          <a:prstGeom prst="rect">
            <a:avLst/>
          </a:prstGeom>
          <a:noFill/>
        </p:spPr>
      </p:pic>
      <p:pic>
        <p:nvPicPr>
          <p:cNvPr id="7174" name="Picture 6" descr="http://t3.gstatic.com/images?q=tbn:ANd9GcQcABdlLK6rx-wFd7FgBG8EtaI1fB5Ay7xFC29ZQQnR9pp3UQbj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769"/>
          <a:stretch>
            <a:fillRect/>
          </a:stretch>
        </p:blipFill>
        <p:spPr bwMode="auto">
          <a:xfrm>
            <a:off x="7315200" y="685800"/>
            <a:ext cx="1219200" cy="17049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evropskeselmy.estranky.cz/img/mid/24/liska-obecna-v-zi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133600"/>
            <a:ext cx="4953000" cy="3886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Zaoblený obdĺžnik 5"/>
          <p:cNvSpPr/>
          <p:nvPr/>
        </p:nvSpPr>
        <p:spPr>
          <a:xfrm>
            <a:off x="4495800" y="381000"/>
            <a:ext cx="365760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352800" cy="1066800"/>
          </a:xfrm>
        </p:spPr>
        <p:txBody>
          <a:bodyPr>
            <a:noAutofit/>
          </a:bodyPr>
          <a:lstStyle/>
          <a:p>
            <a:r>
              <a:rPr lang="sk-SK" sz="9600" dirty="0" smtClean="0">
                <a:solidFill>
                  <a:sysClr val="windowText" lastClr="000000"/>
                </a:solidFill>
                <a:latin typeface="GungsuhChe" pitchFamily="49" charset="-127"/>
                <a:ea typeface="GungsuhChe" pitchFamily="49" charset="-127"/>
              </a:rPr>
              <a:t>LÍŠKA</a:t>
            </a:r>
            <a:r>
              <a:rPr lang="sk-SK" sz="9600" dirty="0" smtClean="0">
                <a:latin typeface="Earwig Factory" pitchFamily="2" charset="0"/>
              </a:rPr>
              <a:t> </a:t>
            </a:r>
            <a:endParaRPr lang="sk-SK" sz="9600" dirty="0">
              <a:latin typeface="Earwig Factory" pitchFamily="2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5105400" y="2057400"/>
            <a:ext cx="3810000" cy="312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príbuzná domáceho psa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je zväčša hrdzavej farby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má nádherný huňatý chvost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</a:rPr>
              <a:t>  loví aj v noci</a:t>
            </a:r>
            <a:endParaRPr lang="sk-SK" dirty="0" smtClean="0">
              <a:solidFill>
                <a:sysClr val="windowText" lastClr="000000"/>
              </a:solidFill>
              <a:sym typeface="Wingdings" pitchFamily="2" charset="2"/>
            </a:endParaRP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živí sa myšami, vtákmi, králikmi, vajíčkami i hmyzom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býva v podzemnej nore alebo v pelechu</a:t>
            </a:r>
          </a:p>
          <a:p>
            <a:pPr algn="ctr">
              <a:buFont typeface="Wingdings" pitchFamily="2" charset="2"/>
              <a:buChar char="ü"/>
            </a:pPr>
            <a:r>
              <a:rPr lang="sk-SK" dirty="0" smtClean="0">
                <a:solidFill>
                  <a:sysClr val="windowText" lastClr="000000"/>
                </a:solidFill>
                <a:sym typeface="Wingdings" pitchFamily="2" charset="2"/>
              </a:rPr>
              <a:t> je to inteligentné a vynaliezavé zviera  </a:t>
            </a:r>
          </a:p>
        </p:txBody>
      </p:sp>
      <p:pic>
        <p:nvPicPr>
          <p:cNvPr id="24578" name="Picture 2" descr="http://t0.gstatic.com/images?q=tbn:ANd9GcQbhoYTR954YnxQFH5hYv5Jj3_vM8mQ9dmYEnyAT3_aksdTtSwC8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04" l="0" r="99627">
                        <a14:foregroundMark x1="97388" y1="89894" x2="97388" y2="89894"/>
                        <a14:foregroundMark x1="97015" y1="92021" x2="97015" y2="92021"/>
                        <a14:foregroundMark x1="95522" y1="94149" x2="95522" y2="94149"/>
                        <a14:foregroundMark x1="98134" y1="93085" x2="98134" y2="9308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81800" y="5010435"/>
            <a:ext cx="2362200" cy="16570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Vlastná 3">
      <a:dk1>
        <a:srgbClr val="00B050"/>
      </a:dk1>
      <a:lt1>
        <a:srgbClr val="92D050"/>
      </a:lt1>
      <a:dk2>
        <a:srgbClr val="06EA1C"/>
      </a:dk2>
      <a:lt2>
        <a:srgbClr val="008000"/>
      </a:lt2>
      <a:accent1>
        <a:srgbClr val="00FF00"/>
      </a:accent1>
      <a:accent2>
        <a:srgbClr val="003300"/>
      </a:accent2>
      <a:accent3>
        <a:srgbClr val="336600"/>
      </a:accent3>
      <a:accent4>
        <a:srgbClr val="333300"/>
      </a:accent4>
      <a:accent5>
        <a:srgbClr val="006600"/>
      </a:accent5>
      <a:accent6>
        <a:srgbClr val="FA8D3D"/>
      </a:accent6>
      <a:hlink>
        <a:srgbClr val="FFDE66"/>
      </a:hlink>
      <a:folHlink>
        <a:srgbClr val="D490C5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385</Words>
  <Application>Microsoft Office PowerPoint</Application>
  <PresentationFormat>Prezentácia na obrazovke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Technický</vt:lpstr>
      <vt:lpstr>Prezentácia programu PowerPoint</vt:lpstr>
      <vt:lpstr>Lesné zvieratá</vt:lpstr>
      <vt:lpstr>Vtáky žijúce v lese</vt:lpstr>
      <vt:lpstr>Zapamätal si si mená vtákov, ktoré žijú v lese? Vyskúšaj sa!   Či si  ich povedal správne, zistíš kliknutím na obrázok.</vt:lpstr>
      <vt:lpstr>Prezentácia programu PowerPoint</vt:lpstr>
      <vt:lpstr>MEDVEĎ </vt:lpstr>
      <vt:lpstr>SRNA </vt:lpstr>
      <vt:lpstr>VLK </vt:lpstr>
      <vt:lpstr>LÍŠKA </vt:lpstr>
      <vt:lpstr>VEVERIČKA </vt:lpstr>
      <vt:lpstr>DIVIAK </vt:lpstr>
      <vt:lpstr>JAZVEC 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Lesné zvieratá</dc:title>
  <dc:creator>martuska</dc:creator>
  <cp:lastModifiedBy>Uzivatel</cp:lastModifiedBy>
  <cp:revision>82</cp:revision>
  <dcterms:created xsi:type="dcterms:W3CDTF">2012-10-18T14:54:17Z</dcterms:created>
  <dcterms:modified xsi:type="dcterms:W3CDTF">2014-04-03T17:40:55Z</dcterms:modified>
</cp:coreProperties>
</file>