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FF99"/>
    <a:srgbClr val="FF9900"/>
    <a:srgbClr val="CC0000"/>
    <a:srgbClr val="FFFFFF"/>
    <a:srgbClr val="33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D1D7E9-4880-4CE7-9F93-C0E9839E3BEF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9F29FF-3415-4928-8397-16A6687208F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5471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717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D59808-D09D-40E7-981B-9BE18A0A1994}" type="slidenum">
              <a:rPr lang="sk-SK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819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54AF13-DD90-4EDB-8446-995C4E08D00A}" type="slidenum">
              <a:rPr lang="sk-SK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6A10-C211-4A2E-99AF-B020C4709536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A947-9EB7-4B71-AA6D-EC8C66CFE7B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2490979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C5FAA-036F-4595-B810-4CA3CA8ECFE2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1FD6-168C-489B-8927-3B7BC070E37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48603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8DB2-34CB-4EE1-A116-9BBFFC49EC74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80E7-ED99-42C9-AA7F-DB742FFFAD9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0148662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F44339-ADB1-404A-9430-EE12C0D49641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A1BEB-9623-432D-BFD3-87AEF90734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394775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ED1D-FB42-4C3E-839D-397C137AD721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024D-4392-40C8-9883-B22255D4DC9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6032171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BF08-EF94-46D8-B27A-1633E28ADE90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B9B0-A9AC-48B8-ACFE-44E6C5060F7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671341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7B165-7DE8-44FA-96BE-860E5F74AE2D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F718-2688-42F9-A437-E1C31DA86E6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587191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6E447-2667-4BCA-A4EC-AB580D1743C6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E99B-8C3A-4B7B-A3F7-39EF7766B64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648853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ADD4-3B47-4DF4-BD69-2550AFDFFDF7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DD889-889B-4D1C-B392-7B7C679E2DA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59858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F7E51-F707-4654-BCF2-FC31A12CC256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74B2-D3A2-4C10-880A-FA51F97D73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47711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5366F-97DD-4A23-9141-E2070911583E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318B3-6E4A-4C6D-A863-B131DCAD04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65802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BEEB-404E-4367-A5DF-91C16B0B04A5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6F2B-7E13-452A-9ECD-5036220826E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0789015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997FC4-66E4-47DE-A202-A46AA7A9138B}" type="datetimeFigureOut">
              <a:rPr lang="sk-SK"/>
              <a:pPr>
                <a:defRPr/>
              </a:pPr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708EEA-468B-4AF4-94FD-82B2FF26E97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.jpe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gentura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97161"/>
            <a:ext cx="3765004" cy="86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logo-eu-s-odkazom-na-esf-stredn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71" y="250453"/>
            <a:ext cx="16668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op_vz_logo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926" y="312528"/>
            <a:ext cx="1350645" cy="137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07864" y="2924944"/>
            <a:ext cx="821848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sk-SK" sz="5400" b="1" dirty="0">
                <a:solidFill>
                  <a:srgbClr val="000099"/>
                </a:solidFill>
                <a:latin typeface="Arial Black" pitchFamily="34" charset="0"/>
              </a:rPr>
              <a:t>Škola 21. storočia  </a:t>
            </a:r>
          </a:p>
        </p:txBody>
      </p:sp>
      <p:sp>
        <p:nvSpPr>
          <p:cNvPr id="9" name="Obdĺžnik 8"/>
          <p:cNvSpPr/>
          <p:nvPr/>
        </p:nvSpPr>
        <p:spPr>
          <a:xfrm>
            <a:off x="319871" y="4725144"/>
            <a:ext cx="85236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400" dirty="0"/>
              <a:t>Dopytovo orientovaný projekt</a:t>
            </a:r>
          </a:p>
          <a:p>
            <a:pPr algn="ctr"/>
            <a:r>
              <a:rPr lang="sk-SK" sz="1400" dirty="0"/>
              <a:t>Moderné vzdelávanie pre vedomostnú spoločnosť/Projekt je spolufinancovaný zo zdrojov EÚ</a:t>
            </a:r>
          </a:p>
          <a:p>
            <a:pPr algn="ctr"/>
            <a:r>
              <a:rPr lang="sk-SK" sz="1400" dirty="0"/>
              <a:t>Kód ITMS projektu 26110130435</a:t>
            </a:r>
          </a:p>
          <a:p>
            <a:pPr algn="ctr"/>
            <a:r>
              <a:rPr lang="sk-SK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101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Empty Road Sign : Wooden signboard Vekto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263997"/>
            <a:ext cx="727392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1331218" y="1106165"/>
            <a:ext cx="64389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28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PRÍKAZOVÉ DOPRAVNÉ ZNAČKY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68313" y="1993901"/>
            <a:ext cx="805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400" b="1" dirty="0">
                <a:solidFill>
                  <a:srgbClr val="FFFF00"/>
                </a:solidFill>
              </a:rPr>
              <a:t>Príkazové dopravné značky</a:t>
            </a:r>
            <a:r>
              <a:rPr lang="sk-SK" sz="2400" b="1" dirty="0"/>
              <a:t> nám dávajú určité </a:t>
            </a:r>
            <a:r>
              <a:rPr lang="sk-SK" sz="2400" b="1" dirty="0">
                <a:solidFill>
                  <a:schemeClr val="hlink"/>
                </a:solidFill>
              </a:rPr>
              <a:t>príkazy.</a:t>
            </a:r>
          </a:p>
        </p:txBody>
      </p:sp>
      <p:pic>
        <p:nvPicPr>
          <p:cNvPr id="24585" name="Picture 9" descr="Dopravná značka C8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68638"/>
            <a:ext cx="1582738" cy="15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7" name="Picture 11" descr="Dopravná značka C9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933825"/>
            <a:ext cx="15875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1" name="Picture 15" descr="Dopravná značka C7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997200"/>
            <a:ext cx="1582737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7" name="Picture 21" descr="Dopravná značka C10.sv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005263"/>
            <a:ext cx="15843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11188" y="4724400"/>
            <a:ext cx="1925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sz="2200" b="1">
                <a:solidFill>
                  <a:srgbClr val="0000FF"/>
                </a:solidFill>
              </a:rPr>
              <a:t>Cestička pre </a:t>
            </a:r>
          </a:p>
          <a:p>
            <a:pPr algn="ctr"/>
            <a:r>
              <a:rPr lang="sk-SK" sz="2200" b="1">
                <a:solidFill>
                  <a:srgbClr val="0000FF"/>
                </a:solidFill>
              </a:rPr>
              <a:t>cyklistov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771775" y="5661025"/>
            <a:ext cx="1847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sz="2200" b="1">
                <a:solidFill>
                  <a:srgbClr val="0000FF"/>
                </a:solidFill>
              </a:rPr>
              <a:t>Cestička pre</a:t>
            </a:r>
          </a:p>
          <a:p>
            <a:pPr algn="ctr"/>
            <a:r>
              <a:rPr lang="sk-SK" sz="2200" b="1">
                <a:solidFill>
                  <a:srgbClr val="0000FF"/>
                </a:solidFill>
              </a:rPr>
              <a:t>korčuliarov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148263" y="4652963"/>
            <a:ext cx="13192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sz="2200" b="1">
                <a:solidFill>
                  <a:srgbClr val="0000FF"/>
                </a:solidFill>
              </a:rPr>
              <a:t>Kruhový</a:t>
            </a:r>
          </a:p>
          <a:p>
            <a:pPr algn="ctr"/>
            <a:r>
              <a:rPr lang="sk-SK" sz="2200" b="1">
                <a:solidFill>
                  <a:srgbClr val="0000FF"/>
                </a:solidFill>
              </a:rPr>
              <a:t>objazd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877050" y="5589588"/>
            <a:ext cx="1847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sz="2200" b="1">
                <a:solidFill>
                  <a:srgbClr val="0000FF"/>
                </a:solidFill>
              </a:rPr>
              <a:t>Cestička pre</a:t>
            </a:r>
          </a:p>
          <a:p>
            <a:pPr algn="ctr"/>
            <a:r>
              <a:rPr lang="sk-SK" sz="2200" b="1">
                <a:solidFill>
                  <a:srgbClr val="0000FF"/>
                </a:solidFill>
              </a:rPr>
              <a:t>chodcov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68313" y="2420938"/>
            <a:ext cx="832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400" b="1"/>
              <a:t>Nič nám nezakazujú, len hovoria: „ </a:t>
            </a:r>
            <a:r>
              <a:rPr lang="sk-SK" sz="2400" b="1">
                <a:solidFill>
                  <a:srgbClr val="0000FF"/>
                </a:solidFill>
              </a:rPr>
              <a:t>LEN TOTO MOŽEŠ !</a:t>
            </a:r>
            <a:r>
              <a:rPr lang="sk-SK"/>
              <a:t> „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2000"/>
                                        <p:tgtEl>
                                          <p:spTgt spid="24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98" grpId="0"/>
      <p:bldP spid="24599" grpId="0"/>
      <p:bldP spid="24600" grpId="0"/>
      <p:bldP spid="246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Dopravná značka C1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18002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Dopravná značka C2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49275"/>
            <a:ext cx="18002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Dopravná značka C3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49275"/>
            <a:ext cx="18002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73063" y="2541588"/>
            <a:ext cx="255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00FF"/>
                </a:solidFill>
              </a:rPr>
              <a:t>Prikázaný smer jazdy </a:t>
            </a:r>
          </a:p>
          <a:p>
            <a:pPr algn="ctr"/>
            <a:r>
              <a:rPr lang="sk-SK" b="1">
                <a:solidFill>
                  <a:srgbClr val="0000FF"/>
                </a:solidFill>
              </a:rPr>
              <a:t>priamo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324225" y="2541588"/>
            <a:ext cx="255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00FF"/>
                </a:solidFill>
              </a:rPr>
              <a:t>Prikázaný smer jazdy </a:t>
            </a:r>
          </a:p>
          <a:p>
            <a:pPr algn="ctr"/>
            <a:r>
              <a:rPr lang="sk-SK" b="1">
                <a:solidFill>
                  <a:srgbClr val="0000FF"/>
                </a:solidFill>
              </a:rPr>
              <a:t>vpravo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300788" y="2565400"/>
            <a:ext cx="249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00FF"/>
                </a:solidFill>
              </a:rPr>
              <a:t>Prikázaný smer jazdy</a:t>
            </a:r>
          </a:p>
          <a:p>
            <a:pPr algn="ctr"/>
            <a:r>
              <a:rPr lang="sk-SK" b="1">
                <a:solidFill>
                  <a:srgbClr val="0000FF"/>
                </a:solidFill>
              </a:rPr>
              <a:t>vľavo</a:t>
            </a:r>
          </a:p>
        </p:txBody>
      </p:sp>
      <p:pic>
        <p:nvPicPr>
          <p:cNvPr id="25611" name="Picture 11" descr="Dopravná značka P2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716338"/>
            <a:ext cx="1728787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476375" y="5589588"/>
            <a:ext cx="248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chemeClr val="hlink"/>
                </a:solidFill>
              </a:rPr>
              <a:t>STOJ, DAJ </a:t>
            </a:r>
          </a:p>
          <a:p>
            <a:pPr algn="ctr"/>
            <a:r>
              <a:rPr lang="sk-SK" b="1">
                <a:solidFill>
                  <a:schemeClr val="hlink"/>
                </a:solidFill>
              </a:rPr>
              <a:t>PREDNOSŤ V JAZDE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40200" y="3716338"/>
            <a:ext cx="3744913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1900" b="1"/>
              <a:t>Stop - to nie je pre stopárov,</a:t>
            </a:r>
          </a:p>
          <a:p>
            <a:r>
              <a:rPr lang="sk-SK" sz="1900" b="1"/>
              <a:t>aby autá stopovali,</a:t>
            </a:r>
          </a:p>
          <a:p>
            <a:r>
              <a:rPr lang="sk-SK" sz="1900" b="1"/>
              <a:t>keď sa ženú plnou parou.</a:t>
            </a:r>
          </a:p>
          <a:p>
            <a:r>
              <a:rPr lang="sk-SK" sz="1900" b="1"/>
              <a:t>Vodičom vždy vraví, aby stáli,</a:t>
            </a:r>
          </a:p>
          <a:p>
            <a:r>
              <a:rPr lang="sk-SK" sz="1900" b="1"/>
              <a:t>a len keď je voľná cesta,</a:t>
            </a:r>
          </a:p>
          <a:p>
            <a:r>
              <a:rPr lang="sk-SK" sz="1900" b="1"/>
              <a:t>pohli sa zas s autom z miesta.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2000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2000"/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2000"/>
                                        <p:tgtEl>
                                          <p:spTgt spid="25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2000"/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2000"/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2000"/>
                                        <p:tgtEl>
                                          <p:spTgt spid="25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08" grpId="0"/>
      <p:bldP spid="25609" grpId="0"/>
      <p:bldP spid="256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Empty Road Sign : Wooden signboard Vekto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4" y="256629"/>
            <a:ext cx="727392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1448593" y="1204912"/>
            <a:ext cx="62007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2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INFORMATÍVNE DOPRAVNÉ ZNAČKY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7700" y="1943100"/>
            <a:ext cx="7802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400" b="1">
                <a:solidFill>
                  <a:srgbClr val="FFFF00"/>
                </a:solidFill>
              </a:rPr>
              <a:t>Informatívne dopravné značky</a:t>
            </a:r>
            <a:r>
              <a:rPr lang="sk-SK" sz="2400" b="1"/>
              <a:t> nám dávajú potrebné </a:t>
            </a:r>
          </a:p>
          <a:p>
            <a:r>
              <a:rPr lang="sk-SK" sz="2400" b="1"/>
              <a:t>informácie, ktoré nám slúžia pre lepšiu </a:t>
            </a:r>
            <a:r>
              <a:rPr lang="sk-SK" sz="2400" b="1">
                <a:solidFill>
                  <a:srgbClr val="0000FF"/>
                </a:solidFill>
              </a:rPr>
              <a:t>orientáciu.</a:t>
            </a:r>
          </a:p>
        </p:txBody>
      </p:sp>
      <p:pic>
        <p:nvPicPr>
          <p:cNvPr id="26632" name="Picture 8" descr="Dopravná značka IP6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78597"/>
            <a:ext cx="1366837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Picture 10" descr="Dopravná značka IP12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006" y="3534990"/>
            <a:ext cx="1377950" cy="191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46" name="Picture 22" descr="ANd9GcT-wXsYRhRmNi8L_UHRQs1sFn4WTn5Gdu0G3xB8u4QmHKQNYMrYIRALN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573463"/>
            <a:ext cx="1366837" cy="136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880219" y="5199062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b="1" dirty="0">
                <a:solidFill>
                  <a:srgbClr val="0000FF"/>
                </a:solidFill>
              </a:rPr>
              <a:t>Nemocnica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886869" y="5641974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b="1" dirty="0">
                <a:solidFill>
                  <a:srgbClr val="0000FF"/>
                </a:solidFill>
              </a:rPr>
              <a:t>Parkovisko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6156176" y="5257800"/>
            <a:ext cx="258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b="1" dirty="0">
                <a:solidFill>
                  <a:srgbClr val="0000FF"/>
                </a:solidFill>
              </a:rPr>
              <a:t>Priechod pre chodcov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84213" y="2852738"/>
            <a:ext cx="692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400" b="1"/>
              <a:t>Hovoria: „ </a:t>
            </a:r>
            <a:r>
              <a:rPr lang="sk-SK" sz="2400" b="1">
                <a:solidFill>
                  <a:srgbClr val="0000FF"/>
                </a:solidFill>
              </a:rPr>
              <a:t>HĽADÁŠ NIEČO? JA TI PORADÍM.</a:t>
            </a:r>
            <a:r>
              <a:rPr lang="sk-SK" sz="2400" b="1"/>
              <a:t> „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20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2000"/>
                                        <p:tgtEl>
                                          <p:spTgt spid="26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51" grpId="0"/>
      <p:bldP spid="26652" grpId="0"/>
      <p:bldP spid="266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Dopravná značka IP28a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08050"/>
            <a:ext cx="2087562" cy="124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Dopravná značka IP28b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500438"/>
            <a:ext cx="2305050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Dopravná značka IP25a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20713"/>
            <a:ext cx="1397000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87450" y="23495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b="1">
                <a:solidFill>
                  <a:srgbClr val="0000FF"/>
                </a:solidFill>
              </a:rPr>
              <a:t>Obytná zóna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900113" y="5084763"/>
            <a:ext cx="240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b="1">
                <a:solidFill>
                  <a:srgbClr val="0000FF"/>
                </a:solidFill>
              </a:rPr>
              <a:t>Koniec obytnej zóny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804025" y="2636838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b="1">
                <a:solidFill>
                  <a:srgbClr val="0000FF"/>
                </a:solidFill>
              </a:rPr>
              <a:t>Pešia zóna</a:t>
            </a:r>
          </a:p>
        </p:txBody>
      </p:sp>
      <p:pic>
        <p:nvPicPr>
          <p:cNvPr id="27658" name="Picture 10" descr="ANd9GcTxp_bS6q06txxCJDqlzzGTeU1ZfhBv08jRF66skYaz0WX7SKbqwiYPf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844675"/>
            <a:ext cx="1395413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211638" y="4005263"/>
            <a:ext cx="128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00FF"/>
                </a:solidFill>
              </a:rPr>
              <a:t> Zastávka </a:t>
            </a:r>
          </a:p>
          <a:p>
            <a:pPr algn="ctr"/>
            <a:r>
              <a:rPr lang="sk-SK" b="1">
                <a:solidFill>
                  <a:srgbClr val="0000FF"/>
                </a:solidFill>
              </a:rPr>
              <a:t>autobusu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952704" y="5130800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b="1" dirty="0">
                <a:solidFill>
                  <a:srgbClr val="0000FF"/>
                </a:solidFill>
              </a:rPr>
              <a:t>Zastávka </a:t>
            </a:r>
          </a:p>
          <a:p>
            <a:pPr algn="ctr"/>
            <a:r>
              <a:rPr lang="sk-SK" b="1" dirty="0">
                <a:solidFill>
                  <a:srgbClr val="0000FF"/>
                </a:solidFill>
              </a:rPr>
              <a:t>električky</a:t>
            </a:r>
          </a:p>
        </p:txBody>
      </p:sp>
      <p:sp>
        <p:nvSpPr>
          <p:cNvPr id="27663" name="AutoShape 15" descr="Z"/>
          <p:cNvSpPr>
            <a:spLocks noChangeAspect="1" noChangeArrowheads="1"/>
          </p:cNvSpPr>
          <p:nvPr/>
        </p:nvSpPr>
        <p:spPr bwMode="auto">
          <a:xfrm>
            <a:off x="4100513" y="2952750"/>
            <a:ext cx="9429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27664" name="Picture 16" descr="untitled"/>
          <p:cNvPicPr>
            <a:picLocks noGrp="1" noChangeAspect="1" noChangeArrowheads="1"/>
          </p:cNvPicPr>
          <p:nvPr>
            <p:ph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3644900"/>
            <a:ext cx="1406525" cy="1420813"/>
          </a:xfr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6" grpId="0"/>
      <p:bldP spid="27657" grpId="0"/>
      <p:bldP spid="27659" grpId="0"/>
      <p:bldP spid="276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Vector. Blank road billboard Reklamní fotografie - 26156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3635375" y="1557338"/>
            <a:ext cx="4608513" cy="3024187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k-SK"/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4067175" y="1916113"/>
            <a:ext cx="3817938" cy="2233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ŠŤASTNÚ </a:t>
            </a:r>
          </a:p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CESTU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2051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2052" name="Picture 5" descr="Země billboard Reklamní fotografie - 112880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láček 5"/>
          <p:cNvSpPr/>
          <p:nvPr/>
        </p:nvSpPr>
        <p:spPr>
          <a:xfrm>
            <a:off x="2928938" y="3000375"/>
            <a:ext cx="3786187" cy="1714500"/>
          </a:xfrm>
          <a:prstGeom prst="cloudCallout">
            <a:avLst>
              <a:gd name="adj1" fmla="val -18770"/>
              <a:gd name="adj2" fmla="val 2532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285750" y="1214438"/>
            <a:ext cx="5429250" cy="2571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187450" y="1557338"/>
            <a:ext cx="3673475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DOPRAVNÉ</a:t>
            </a:r>
          </a:p>
          <a:p>
            <a:pPr algn="ctr"/>
            <a:r>
              <a:rPr lang="sk-SK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ZNAČKY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Zástupný symbol obsahu 5"/>
          <p:cNvSpPr>
            <a:spLocks noGrp="1"/>
          </p:cNvSpPr>
          <p:nvPr>
            <p:ph sz="half" idx="2"/>
          </p:nvPr>
        </p:nvSpPr>
        <p:spPr>
          <a:xfrm>
            <a:off x="5105400" y="2565400"/>
            <a:ext cx="4038600" cy="4292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Lucida Console" pitchFamily="49" charset="0"/>
              </a:rPr>
              <a:t>Auto zlostné kúsky </a:t>
            </a:r>
          </a:p>
          <a:p>
            <a:pPr eaLnBrk="1" hangingPunct="1">
              <a:buFont typeface="Arial" charset="0"/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Lucida Console" pitchFamily="49" charset="0"/>
              </a:rPr>
              <a:t>stvára, </a:t>
            </a:r>
          </a:p>
          <a:p>
            <a:pPr eaLnBrk="1" hangingPunct="1">
              <a:buFont typeface="Arial" charset="0"/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Lucida Console" pitchFamily="49" charset="0"/>
              </a:rPr>
              <a:t>pri tom márne</a:t>
            </a:r>
          </a:p>
          <a:p>
            <a:pPr eaLnBrk="1" hangingPunct="1">
              <a:buFont typeface="Arial" charset="0"/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Lucida Console" pitchFamily="49" charset="0"/>
              </a:rPr>
              <a:t>vzlyká,</a:t>
            </a:r>
          </a:p>
          <a:p>
            <a:pPr eaLnBrk="1" hangingPunct="1">
              <a:buFont typeface="Arial" charset="0"/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Lucida Console" pitchFamily="49" charset="0"/>
              </a:rPr>
              <a:t>tá dvojitá plná </a:t>
            </a:r>
          </a:p>
          <a:p>
            <a:pPr eaLnBrk="1" hangingPunct="1">
              <a:buFont typeface="Arial" charset="0"/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Lucida Console" pitchFamily="49" charset="0"/>
              </a:rPr>
              <a:t>čiara</a:t>
            </a:r>
          </a:p>
          <a:p>
            <a:pPr eaLnBrk="1" hangingPunct="1">
              <a:buFont typeface="Arial" charset="0"/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Lucida Console" pitchFamily="49" charset="0"/>
              </a:rPr>
              <a:t>nepustí ho nikam.</a:t>
            </a:r>
          </a:p>
          <a:p>
            <a:pPr eaLnBrk="1" hangingPunct="1"/>
            <a:endParaRPr lang="sk-SK" b="1" dirty="0" smtClean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17538" y="2564904"/>
            <a:ext cx="388778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k-SK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latin typeface="Lucida Console" pitchFamily="49" charset="0"/>
              </a:rPr>
              <a:t>Čáry-máry, </a:t>
            </a:r>
          </a:p>
          <a:p>
            <a:r>
              <a:rPr lang="sk-SK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latin typeface="Lucida Console" pitchFamily="49" charset="0"/>
              </a:rPr>
              <a:t>čáry-máry,</a:t>
            </a:r>
          </a:p>
          <a:p>
            <a:r>
              <a:rPr lang="sk-SK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latin typeface="Lucida Console" pitchFamily="49" charset="0"/>
              </a:rPr>
              <a:t>na asfalte biele čiary.</a:t>
            </a:r>
          </a:p>
          <a:p>
            <a:r>
              <a:rPr lang="sk-SK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latin typeface="Lucida Console" pitchFamily="49" charset="0"/>
              </a:rPr>
              <a:t>Kto sa riadi podľa nich,</a:t>
            </a:r>
          </a:p>
          <a:p>
            <a:r>
              <a:rPr lang="sk-SK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latin typeface="Lucida Console" pitchFamily="49" charset="0"/>
              </a:rPr>
              <a:t>pozná cestu ako z kníh.</a:t>
            </a:r>
          </a:p>
        </p:txBody>
      </p:sp>
      <p:pic>
        <p:nvPicPr>
          <p:cNvPr id="4107" name="Picture 11" descr="Empty Road Sign : Wooden signboard Vektor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60350"/>
            <a:ext cx="56165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627313" y="1341438"/>
            <a:ext cx="4032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/>
              <a:t>  </a:t>
            </a:r>
            <a:r>
              <a:rPr lang="sk-SK" sz="2800" b="1">
                <a:solidFill>
                  <a:srgbClr val="FFFF00"/>
                </a:solidFill>
              </a:rPr>
              <a:t>DOPRAVNÉ</a:t>
            </a:r>
            <a:r>
              <a:rPr lang="sk-SK" sz="2800" b="1">
                <a:solidFill>
                  <a:srgbClr val="FF0000"/>
                </a:solidFill>
              </a:rPr>
              <a:t> </a:t>
            </a:r>
            <a:r>
              <a:rPr lang="sk-SK" sz="2800" b="1">
                <a:solidFill>
                  <a:srgbClr val="FFFF00"/>
                </a:solidFill>
              </a:rPr>
              <a:t>ZNAČKY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10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1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1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10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1042988" y="1989138"/>
            <a:ext cx="50323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1835150" y="458788"/>
            <a:ext cx="6832600" cy="1289049"/>
          </a:xfrm>
          <a:prstGeom prst="wedgeRoundRectCallout">
            <a:avLst>
              <a:gd name="adj1" fmla="val -46444"/>
              <a:gd name="adj2" fmla="val 768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k-SK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835150" y="509588"/>
            <a:ext cx="6832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4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Milé deti,</a:t>
            </a:r>
          </a:p>
          <a:p>
            <a:r>
              <a:rPr lang="sk-SK" sz="24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aby na ceste nedošlo k nehodám a haváriám,</a:t>
            </a:r>
          </a:p>
          <a:p>
            <a:r>
              <a:rPr lang="sk-SK" sz="24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vodiči sa riadia </a:t>
            </a:r>
            <a:r>
              <a:rPr lang="sk-SK" sz="2400" b="1" dirty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dopravnými značkami.</a:t>
            </a:r>
          </a:p>
        </p:txBody>
      </p:sp>
      <p:sp>
        <p:nvSpPr>
          <p:cNvPr id="4160" name="AutoShape 64"/>
          <p:cNvSpPr>
            <a:spLocks noChangeArrowheads="1"/>
          </p:cNvSpPr>
          <p:nvPr/>
        </p:nvSpPr>
        <p:spPr bwMode="auto">
          <a:xfrm>
            <a:off x="2484438" y="2205038"/>
            <a:ext cx="1116000" cy="11160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61" name="WordArt 65"/>
          <p:cNvSpPr>
            <a:spLocks noChangeArrowheads="1" noChangeShapeType="1" noTextEdit="1"/>
          </p:cNvSpPr>
          <p:nvPr/>
        </p:nvSpPr>
        <p:spPr bwMode="auto">
          <a:xfrm>
            <a:off x="3779838" y="2420938"/>
            <a:ext cx="3438525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ZÁKAZOVÉ ZNAČKY</a:t>
            </a:r>
          </a:p>
        </p:txBody>
      </p:sp>
      <p:sp>
        <p:nvSpPr>
          <p:cNvPr id="4162" name="Oval 66"/>
          <p:cNvSpPr>
            <a:spLocks noChangeAspect="1" noChangeArrowheads="1"/>
          </p:cNvSpPr>
          <p:nvPr/>
        </p:nvSpPr>
        <p:spPr bwMode="auto">
          <a:xfrm>
            <a:off x="2628437" y="2349038"/>
            <a:ext cx="828001" cy="828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65" name="AutoShape 69"/>
          <p:cNvSpPr>
            <a:spLocks noChangeArrowheads="1"/>
          </p:cNvSpPr>
          <p:nvPr/>
        </p:nvSpPr>
        <p:spPr bwMode="auto">
          <a:xfrm>
            <a:off x="3692525" y="3248056"/>
            <a:ext cx="1008063" cy="1008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66" name="AutoShape 70"/>
          <p:cNvSpPr>
            <a:spLocks noChangeArrowheads="1"/>
          </p:cNvSpPr>
          <p:nvPr/>
        </p:nvSpPr>
        <p:spPr bwMode="auto">
          <a:xfrm>
            <a:off x="3740702" y="3302056"/>
            <a:ext cx="900000" cy="900000"/>
          </a:xfrm>
          <a:prstGeom prst="flowChartConnector">
            <a:avLst/>
          </a:prstGeom>
          <a:solidFill>
            <a:schemeClr val="hlink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67" name="WordArt 71"/>
          <p:cNvSpPr>
            <a:spLocks noChangeArrowheads="1" noChangeShapeType="1" noTextEdit="1"/>
          </p:cNvSpPr>
          <p:nvPr/>
        </p:nvSpPr>
        <p:spPr bwMode="auto">
          <a:xfrm>
            <a:off x="4859338" y="3429000"/>
            <a:ext cx="3552825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PRÍKAZOVÉ ZNAČKY</a:t>
            </a:r>
          </a:p>
        </p:txBody>
      </p:sp>
      <p:sp>
        <p:nvSpPr>
          <p:cNvPr id="4170" name="AutoShape 74"/>
          <p:cNvSpPr>
            <a:spLocks noChangeAspect="1" noChangeArrowheads="1"/>
          </p:cNvSpPr>
          <p:nvPr/>
        </p:nvSpPr>
        <p:spPr bwMode="auto">
          <a:xfrm rot="10800000">
            <a:off x="2484438" y="4221163"/>
            <a:ext cx="1163637" cy="863600"/>
          </a:xfrm>
          <a:prstGeom prst="flowChartMerge">
            <a:avLst/>
          </a:prstGeom>
          <a:solidFill>
            <a:srgbClr val="CC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72" name="WordArt 76"/>
          <p:cNvSpPr>
            <a:spLocks noChangeArrowheads="1" noChangeShapeType="1" noTextEdit="1"/>
          </p:cNvSpPr>
          <p:nvPr/>
        </p:nvSpPr>
        <p:spPr bwMode="auto">
          <a:xfrm>
            <a:off x="3851275" y="4508500"/>
            <a:ext cx="3459163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VÝSTRAŽNÉ ZNAČKY</a:t>
            </a:r>
          </a:p>
        </p:txBody>
      </p:sp>
      <p:sp>
        <p:nvSpPr>
          <p:cNvPr id="4174" name="WordArt 78"/>
          <p:cNvSpPr>
            <a:spLocks noChangeArrowheads="1" noChangeShapeType="1" noTextEdit="1"/>
          </p:cNvSpPr>
          <p:nvPr/>
        </p:nvSpPr>
        <p:spPr bwMode="auto">
          <a:xfrm>
            <a:off x="4859338" y="5516563"/>
            <a:ext cx="3606800" cy="433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INFORMAČNÉ ZNAČKY</a:t>
            </a:r>
          </a:p>
        </p:txBody>
      </p:sp>
      <p:sp>
        <p:nvSpPr>
          <p:cNvPr id="4175" name="AutoShape 79"/>
          <p:cNvSpPr>
            <a:spLocks noChangeArrowheads="1"/>
          </p:cNvSpPr>
          <p:nvPr/>
        </p:nvSpPr>
        <p:spPr bwMode="auto">
          <a:xfrm rot="5400000">
            <a:off x="3659839" y="5535687"/>
            <a:ext cx="1044000" cy="720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76" name="AutoShape 80"/>
          <p:cNvSpPr>
            <a:spLocks noChangeAspect="1" noChangeArrowheads="1"/>
          </p:cNvSpPr>
          <p:nvPr/>
        </p:nvSpPr>
        <p:spPr bwMode="auto">
          <a:xfrm rot="5400000">
            <a:off x="3711003" y="5571687"/>
            <a:ext cx="971106" cy="648000"/>
          </a:xfrm>
          <a:prstGeom prst="flowChartProcess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pic>
        <p:nvPicPr>
          <p:cNvPr id="4178" name="Picture 82" descr="policajt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52513"/>
            <a:ext cx="2347912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74"/>
          <p:cNvSpPr>
            <a:spLocks noChangeAspect="1" noChangeArrowheads="1"/>
          </p:cNvSpPr>
          <p:nvPr/>
        </p:nvSpPr>
        <p:spPr bwMode="auto">
          <a:xfrm rot="10800000">
            <a:off x="2678196" y="4434812"/>
            <a:ext cx="776120" cy="5760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2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50"/>
                            </p:stCondLst>
                            <p:childTnLst>
                              <p:par>
                                <p:cTn id="4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9" grpId="0" animBg="1"/>
      <p:bldP spid="4115" grpId="0" animBg="1"/>
      <p:bldP spid="4160" grpId="0" animBg="1"/>
      <p:bldP spid="4161" grpId="0" animBg="1"/>
      <p:bldP spid="4162" grpId="0" animBg="1"/>
      <p:bldP spid="4165" grpId="0" animBg="1"/>
      <p:bldP spid="4166" grpId="0" animBg="1"/>
      <p:bldP spid="4167" grpId="0" animBg="1"/>
      <p:bldP spid="4170" grpId="0" animBg="1"/>
      <p:bldP spid="4172" grpId="0" animBg="1"/>
      <p:bldP spid="4174" grpId="0" animBg="1"/>
      <p:bldP spid="4175" grpId="0" animBg="1"/>
      <p:bldP spid="4176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Empty Road Sign : Wooden signboard Vekto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99" y="272254"/>
            <a:ext cx="727392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2" name="WordArt 36"/>
          <p:cNvSpPr>
            <a:spLocks noChangeArrowheads="1" noChangeShapeType="1" noTextEdit="1"/>
          </p:cNvSpPr>
          <p:nvPr/>
        </p:nvSpPr>
        <p:spPr bwMode="auto">
          <a:xfrm>
            <a:off x="1804988" y="1166810"/>
            <a:ext cx="56483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2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VÝSTRAŽNÉ DOPRAVNÉ ZNAČKY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700087" y="2114550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000" b="1" dirty="0">
                <a:solidFill>
                  <a:srgbClr val="FFFF00"/>
                </a:solidFill>
                <a:ea typeface="Batang" pitchFamily="18" charset="-127"/>
              </a:rPr>
              <a:t>Výstra</a:t>
            </a:r>
            <a:r>
              <a:rPr lang="sk-SK" sz="2000" b="1" dirty="0">
                <a:solidFill>
                  <a:srgbClr val="FFFF00"/>
                </a:solidFill>
              </a:rPr>
              <a:t>ž</a:t>
            </a:r>
            <a:r>
              <a:rPr lang="sk-SK" sz="2000" b="1" dirty="0">
                <a:solidFill>
                  <a:srgbClr val="FFFF00"/>
                </a:solidFill>
                <a:ea typeface="Batang" pitchFamily="18" charset="-127"/>
              </a:rPr>
              <a:t>né dopravné zna</a:t>
            </a:r>
            <a:r>
              <a:rPr lang="sk-SK" sz="2000" b="1" dirty="0">
                <a:solidFill>
                  <a:srgbClr val="FFFF00"/>
                </a:solidFill>
              </a:rPr>
              <a:t>č</a:t>
            </a:r>
            <a:r>
              <a:rPr lang="sk-SK" sz="2000" b="1" dirty="0">
                <a:solidFill>
                  <a:srgbClr val="FFFF00"/>
                </a:solidFill>
                <a:ea typeface="Batang" pitchFamily="18" charset="-127"/>
              </a:rPr>
              <a:t>ky</a:t>
            </a:r>
            <a:r>
              <a:rPr lang="sk-SK" sz="2000" b="1" dirty="0">
                <a:ea typeface="Batang" pitchFamily="18" charset="-127"/>
              </a:rPr>
              <a:t> upozor</a:t>
            </a:r>
            <a:r>
              <a:rPr lang="sk-SK" sz="2000" b="1" dirty="0"/>
              <a:t>ň</a:t>
            </a:r>
            <a:r>
              <a:rPr lang="sk-SK" sz="2000" b="1" dirty="0">
                <a:ea typeface="Batang" pitchFamily="18" charset="-127"/>
              </a:rPr>
              <a:t>ujú na </a:t>
            </a:r>
            <a:r>
              <a:rPr lang="sk-SK" sz="2000" b="1" dirty="0">
                <a:solidFill>
                  <a:srgbClr val="FF0000"/>
                </a:solidFill>
                <a:ea typeface="Batang" pitchFamily="18" charset="-127"/>
              </a:rPr>
              <a:t>nebezpe</a:t>
            </a:r>
            <a:r>
              <a:rPr lang="sk-SK" sz="2000" b="1" dirty="0">
                <a:solidFill>
                  <a:srgbClr val="FF0000"/>
                </a:solidFill>
              </a:rPr>
              <a:t>č</a:t>
            </a:r>
            <a:r>
              <a:rPr lang="sk-SK" sz="2000" b="1" dirty="0">
                <a:solidFill>
                  <a:srgbClr val="FF0000"/>
                </a:solidFill>
                <a:ea typeface="Batang" pitchFamily="18" charset="-127"/>
              </a:rPr>
              <a:t>enstvo.</a:t>
            </a:r>
          </a:p>
        </p:txBody>
      </p:sp>
      <p:pic>
        <p:nvPicPr>
          <p:cNvPr id="19513" name="Picture 57" descr="Súbor:Dopravná značka A26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852738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6588125" y="5229225"/>
            <a:ext cx="1852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sz="2000" b="1">
                <a:solidFill>
                  <a:srgbClr val="CC0000"/>
                </a:solidFill>
              </a:rPr>
              <a:t>ŽELEZNIČNÉ </a:t>
            </a:r>
          </a:p>
          <a:p>
            <a:pPr algn="ctr"/>
            <a:r>
              <a:rPr lang="sk-SK" sz="2000" b="1">
                <a:solidFill>
                  <a:srgbClr val="CC0000"/>
                </a:solidFill>
              </a:rPr>
              <a:t>PRIECESTIE</a:t>
            </a:r>
          </a:p>
        </p:txBody>
      </p:sp>
      <p:pic>
        <p:nvPicPr>
          <p:cNvPr id="19518" name="Picture 62" descr="Dopravná značka P4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24175"/>
            <a:ext cx="22320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20" name="Picture 64" descr="Dopravná značka A18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644900"/>
            <a:ext cx="223202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3635375" y="5734050"/>
            <a:ext cx="206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000" b="1">
                <a:solidFill>
                  <a:srgbClr val="CC0000"/>
                </a:solidFill>
              </a:rPr>
              <a:t>POZOR, ZVER !</a:t>
            </a:r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755650" y="5229225"/>
            <a:ext cx="1852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000" b="1">
                <a:solidFill>
                  <a:srgbClr val="CC0000"/>
                </a:solidFill>
              </a:rPr>
              <a:t>KRIŽOVATKA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749301" y="2455863"/>
            <a:ext cx="540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000" b="1" dirty="0">
                <a:ea typeface="Batang" pitchFamily="18" charset="-127"/>
              </a:rPr>
              <a:t>Tieto zna</a:t>
            </a:r>
            <a:r>
              <a:rPr lang="sk-SK" sz="2000" b="1" dirty="0"/>
              <a:t>č</a:t>
            </a:r>
            <a:r>
              <a:rPr lang="sk-SK" sz="2000" b="1" dirty="0">
                <a:ea typeface="Batang" pitchFamily="18" charset="-127"/>
              </a:rPr>
              <a:t>ky vodi</a:t>
            </a:r>
            <a:r>
              <a:rPr lang="sk-SK" sz="2000" b="1" dirty="0"/>
              <a:t>č</a:t>
            </a:r>
            <a:r>
              <a:rPr lang="sk-SK" sz="2000" b="1" dirty="0">
                <a:ea typeface="Batang" pitchFamily="18" charset="-127"/>
              </a:rPr>
              <a:t>ovi hovoria: „ </a:t>
            </a:r>
            <a:r>
              <a:rPr lang="sk-SK" sz="2000" b="1" dirty="0">
                <a:solidFill>
                  <a:srgbClr val="CC0000"/>
                </a:solidFill>
                <a:ea typeface="Batang" pitchFamily="18" charset="-127"/>
              </a:rPr>
              <a:t>POZOR!</a:t>
            </a:r>
            <a:r>
              <a:rPr lang="sk-SK" sz="2000" b="1" dirty="0">
                <a:ea typeface="Batang" pitchFamily="18" charset="-127"/>
              </a:rPr>
              <a:t> „</a:t>
            </a:r>
            <a:r>
              <a:rPr lang="sk-SK" sz="2000" dirty="0"/>
              <a:t>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1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2000"/>
                                        <p:tgtEl>
                                          <p:spTgt spid="19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2000"/>
                                        <p:tgtEl>
                                          <p:spTgt spid="1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2000"/>
                                        <p:tgtEl>
                                          <p:spTgt spid="1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20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2" grpId="0" animBg="1"/>
      <p:bldP spid="19514" grpId="0"/>
      <p:bldP spid="19521" grpId="0"/>
      <p:bldP spid="195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27088" y="2565400"/>
            <a:ext cx="315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CC0000"/>
                </a:solidFill>
              </a:rPr>
              <a:t>POZOR,</a:t>
            </a:r>
          </a:p>
          <a:p>
            <a:pPr algn="ctr"/>
            <a:r>
              <a:rPr lang="sk-SK" b="1">
                <a:solidFill>
                  <a:srgbClr val="CC0000"/>
                </a:solidFill>
              </a:rPr>
              <a:t>PRIECHOD PRE CHODCOV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84213" y="3357563"/>
            <a:ext cx="3259137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sk-SK" sz="2000" b="1"/>
              <a:t>Kam si panák vykračuje,</a:t>
            </a:r>
          </a:p>
          <a:p>
            <a:pPr algn="ctr"/>
            <a:endParaRPr lang="sk-SK" sz="1000" b="1"/>
          </a:p>
          <a:p>
            <a:pPr algn="ctr"/>
            <a:r>
              <a:rPr lang="sk-SK" sz="2000" b="1"/>
              <a:t>čo si to vzal do hlavy?</a:t>
            </a:r>
          </a:p>
          <a:p>
            <a:pPr algn="ctr"/>
            <a:endParaRPr lang="sk-SK" sz="1000" b="1"/>
          </a:p>
          <a:p>
            <a:pPr algn="ctr"/>
            <a:r>
              <a:rPr lang="sk-SK" sz="2000" b="1"/>
              <a:t>Auto pred ním spomaľuje</a:t>
            </a:r>
          </a:p>
          <a:p>
            <a:pPr algn="ctr"/>
            <a:endParaRPr lang="sk-SK" sz="1000" b="1"/>
          </a:p>
          <a:p>
            <a:pPr algn="ctr"/>
            <a:r>
              <a:rPr lang="sk-SK" sz="2000" b="1"/>
              <a:t>a keď treba, zastaví.</a:t>
            </a:r>
          </a:p>
          <a:p>
            <a:pPr algn="ctr"/>
            <a:endParaRPr lang="sk-SK" sz="1000" b="1"/>
          </a:p>
          <a:p>
            <a:pPr algn="ctr"/>
            <a:r>
              <a:rPr lang="sk-SK" sz="2000" b="1"/>
              <a:t>Cez cestu ho prepustí,</a:t>
            </a:r>
          </a:p>
          <a:p>
            <a:pPr algn="ctr"/>
            <a:endParaRPr lang="sk-SK" sz="1000" b="1"/>
          </a:p>
          <a:p>
            <a:pPr algn="ctr"/>
            <a:r>
              <a:rPr lang="sk-SK" sz="2000" b="1"/>
              <a:t>nešliape mu na prsty.</a:t>
            </a:r>
          </a:p>
          <a:p>
            <a:pPr algn="ctr"/>
            <a:endParaRPr lang="sk-SK" sz="2000" b="1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508625" y="25654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b="1">
                <a:solidFill>
                  <a:srgbClr val="CC0000"/>
                </a:solidFill>
              </a:rPr>
              <a:t>POZOR, CYKLISTI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932363" y="3357563"/>
            <a:ext cx="3709987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000" b="1"/>
              <a:t>Len čo jar porozlieva tuše,</a:t>
            </a:r>
          </a:p>
          <a:p>
            <a:endParaRPr lang="sk-SK" sz="1000" b="1"/>
          </a:p>
          <a:p>
            <a:r>
              <a:rPr lang="sk-SK" sz="2000" b="1"/>
              <a:t>bicykel v kúte vábne zazvoní,</a:t>
            </a:r>
          </a:p>
          <a:p>
            <a:endParaRPr lang="sk-SK" sz="1000" b="1"/>
          </a:p>
          <a:p>
            <a:r>
              <a:rPr lang="sk-SK" sz="2000" b="1"/>
              <a:t>až radosť vyšľahne ti z duše,</a:t>
            </a:r>
          </a:p>
          <a:p>
            <a:endParaRPr lang="sk-SK" sz="1000" b="1"/>
          </a:p>
          <a:p>
            <a:r>
              <a:rPr lang="sk-SK" sz="2000" b="1"/>
              <a:t>keď cválaš</a:t>
            </a:r>
          </a:p>
          <a:p>
            <a:endParaRPr lang="sk-SK" sz="1000" b="1"/>
          </a:p>
          <a:p>
            <a:r>
              <a:rPr lang="sk-SK" sz="2000" b="1"/>
              <a:t>ako jazdec na koni.</a:t>
            </a:r>
          </a:p>
          <a:p>
            <a:endParaRPr lang="sk-SK" sz="2000" b="1"/>
          </a:p>
        </p:txBody>
      </p:sp>
      <p:pic>
        <p:nvPicPr>
          <p:cNvPr id="20494" name="Picture 14" descr="Dopravná značka A16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4813"/>
            <a:ext cx="2303463" cy="20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6" name="Picture 16" descr="Dopravná značka A13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4813"/>
            <a:ext cx="2376488" cy="20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1000"/>
                                        <p:tgtEl>
                                          <p:spTgt spid="20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1000"/>
                                        <p:tgtEl>
                                          <p:spTgt spid="204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10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1000"/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1000"/>
                                        <p:tgtEl>
                                          <p:spTgt spid="20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1000"/>
                                        <p:tgtEl>
                                          <p:spTgt spid="20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1000"/>
                                        <p:tgtEl>
                                          <p:spTgt spid="20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Dopravná značka A15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20713"/>
            <a:ext cx="1873250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Dopravná značka A12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92150"/>
            <a:ext cx="1857375" cy="163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116013" y="2492375"/>
            <a:ext cx="1960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000" b="1">
                <a:solidFill>
                  <a:srgbClr val="CC0000"/>
                </a:solidFill>
              </a:rPr>
              <a:t>POZOR, DETI !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755650" y="3141663"/>
            <a:ext cx="31686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000" b="1"/>
              <a:t>Zvonec v škole dozvoní</a:t>
            </a:r>
          </a:p>
          <a:p>
            <a:r>
              <a:rPr lang="sk-SK" sz="2000" b="1"/>
              <a:t>a hneď ako na koni</a:t>
            </a:r>
          </a:p>
          <a:p>
            <a:r>
              <a:rPr lang="sk-SK" sz="2000" b="1"/>
              <a:t>na ulicu letí toľko hravých detí...</a:t>
            </a:r>
          </a:p>
          <a:p>
            <a:r>
              <a:rPr lang="sk-SK" sz="2000" b="1"/>
              <a:t>Kto ich zastaví v tom behu?</a:t>
            </a:r>
          </a:p>
          <a:p>
            <a:r>
              <a:rPr lang="sk-SK" sz="2000" b="1"/>
              <a:t>Šofér vie, že má byť v strehu.</a:t>
            </a:r>
          </a:p>
          <a:p>
            <a:endParaRPr lang="sk-SK" sz="2000" b="1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724525" y="2492375"/>
            <a:ext cx="2728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000" b="1">
                <a:solidFill>
                  <a:srgbClr val="CC0000"/>
                </a:solidFill>
              </a:rPr>
              <a:t>SVETELNÉ SIGNÁLY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651500" y="3284538"/>
            <a:ext cx="3240088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000" b="1">
                <a:solidFill>
                  <a:srgbClr val="FFFF00"/>
                </a:solidFill>
              </a:rPr>
              <a:t>Už-už zažmurkajú signály,</a:t>
            </a:r>
          </a:p>
          <a:p>
            <a:r>
              <a:rPr lang="sk-SK" sz="2000" b="1">
                <a:solidFill>
                  <a:srgbClr val="FFFF00"/>
                </a:solidFill>
              </a:rPr>
              <a:t>aby autá nespali.</a:t>
            </a:r>
          </a:p>
          <a:p>
            <a:r>
              <a:rPr lang="sk-SK" sz="2000" b="1">
                <a:solidFill>
                  <a:srgbClr val="FFFF00"/>
                </a:solidFill>
              </a:rPr>
              <a:t>Nie sú predsa sedmospáči.</a:t>
            </a:r>
          </a:p>
          <a:p>
            <a:r>
              <a:rPr lang="sk-SK" sz="2000" b="1">
                <a:solidFill>
                  <a:srgbClr val="FFFF00"/>
                </a:solidFill>
              </a:rPr>
              <a:t>Vieš, čo ktorý signál značí?</a:t>
            </a:r>
          </a:p>
          <a:p>
            <a:endParaRPr lang="sk-SK" sz="2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21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21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21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21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1000"/>
                                        <p:tgtEl>
                                          <p:spTgt spid="21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1000"/>
                                        <p:tgtEl>
                                          <p:spTgt spid="21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1000"/>
                                        <p:tgtEl>
                                          <p:spTgt spid="21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/>
      <p:bldP spid="215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Empty Road Sign : Wooden signboard Vekto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48" y="198436"/>
            <a:ext cx="727392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319338" y="8572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k-SK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176463" y="1000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k-SK"/>
          </a:p>
        </p:txBody>
      </p:sp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1425798" y="1119188"/>
            <a:ext cx="63055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28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ZÁKAZOVÉ DOPRAVNÉ ZNAČKY</a:t>
            </a:r>
          </a:p>
        </p:txBody>
      </p:sp>
      <p:pic>
        <p:nvPicPr>
          <p:cNvPr id="22539" name="Picture 11" descr="Dopravná značka B13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158" y="4275138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3" name="Picture 15" descr="Dopravná značka B2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83297"/>
            <a:ext cx="1512887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5" name="Picture 17" descr="Dopravná značka B27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153" y="4314924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7" name="Picture 19" descr="Dopravná značka B27b.sv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050" y="3083297"/>
            <a:ext cx="15843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587077" y="2073273"/>
            <a:ext cx="756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000" b="1" dirty="0" err="1" smtClean="0">
                <a:solidFill>
                  <a:srgbClr val="FFFF00"/>
                </a:solidFill>
              </a:rPr>
              <a:t>Zákazové</a:t>
            </a:r>
            <a:r>
              <a:rPr lang="sk-SK" sz="2000" b="1" dirty="0" smtClean="0">
                <a:solidFill>
                  <a:srgbClr val="FFFF00"/>
                </a:solidFill>
              </a:rPr>
              <a:t> </a:t>
            </a:r>
            <a:r>
              <a:rPr lang="sk-SK" sz="2000" b="1" dirty="0">
                <a:solidFill>
                  <a:srgbClr val="FFFF00"/>
                </a:solidFill>
              </a:rPr>
              <a:t>dopravné značky</a:t>
            </a:r>
            <a:r>
              <a:rPr lang="sk-SK" sz="2000" b="1" dirty="0"/>
              <a:t> nám dávajú </a:t>
            </a:r>
            <a:r>
              <a:rPr lang="sk-SK" sz="2000" b="1" dirty="0">
                <a:solidFill>
                  <a:srgbClr val="FF0000"/>
                </a:solidFill>
              </a:rPr>
              <a:t>zákazy a obmedzenia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68921" y="4729958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</a:rPr>
              <a:t>Zákaz vjazdu </a:t>
            </a:r>
          </a:p>
          <a:p>
            <a:pPr algn="ctr"/>
            <a:r>
              <a:rPr lang="sk-SK" b="1" dirty="0">
                <a:solidFill>
                  <a:srgbClr val="FF0000"/>
                </a:solidFill>
              </a:rPr>
              <a:t>všetkých vozidiel</a:t>
            </a:r>
            <a:endParaRPr lang="sk-SK" dirty="0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979613" y="5975350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b="1">
                <a:solidFill>
                  <a:srgbClr val="FF0000"/>
                </a:solidFill>
              </a:rPr>
              <a:t>Zákaz vstupu chodcov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116760" y="4733926"/>
            <a:ext cx="2697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Zákaz odbočenia vľavo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008688" y="5975350"/>
            <a:ext cx="283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b="1">
                <a:solidFill>
                  <a:srgbClr val="FF0000"/>
                </a:solidFill>
              </a:rPr>
              <a:t>Zákaz odbočenia vpravo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67531" y="2474912"/>
            <a:ext cx="8094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2000" b="1" dirty="0"/>
              <a:t>Tam, kde sa objaví takáto značka, nám vždy hovorí: „</a:t>
            </a:r>
            <a:r>
              <a:rPr lang="sk-SK" sz="2000" b="1" dirty="0">
                <a:solidFill>
                  <a:srgbClr val="CC0000"/>
                </a:solidFill>
              </a:rPr>
              <a:t>NESMIEŠ !</a:t>
            </a:r>
            <a:r>
              <a:rPr lang="sk-SK" sz="2000" b="1" dirty="0"/>
              <a:t> „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2000"/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48" grpId="0"/>
      <p:bldP spid="22549" grpId="0"/>
      <p:bldP spid="22550" grpId="0"/>
      <p:bldP spid="22551" grpId="0"/>
      <p:bldP spid="225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Dopravná značka B11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49275"/>
            <a:ext cx="1944688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Dopravná značka B1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49275"/>
            <a:ext cx="1944687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4213" y="2565400"/>
            <a:ext cx="31099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200" b="1">
                <a:solidFill>
                  <a:srgbClr val="FF0000"/>
                </a:solidFill>
              </a:rPr>
              <a:t>Zákaz vjazdu bicyklov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500563" y="2565400"/>
            <a:ext cx="429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sz="2200" b="1">
                <a:solidFill>
                  <a:srgbClr val="FF0000"/>
                </a:solidFill>
              </a:rPr>
              <a:t>Zákaz vjazdu všetkých vozidiel</a:t>
            </a:r>
          </a:p>
          <a:p>
            <a:pPr algn="ctr"/>
            <a:r>
              <a:rPr lang="sk-SK" sz="2200" b="1">
                <a:solidFill>
                  <a:srgbClr val="FF0000"/>
                </a:solidFill>
              </a:rPr>
              <a:t>v oboch smeroch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148263" y="3429000"/>
            <a:ext cx="331152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sz="2000" b="1"/>
              <a:t>Všetko, čo má kolesá,</a:t>
            </a:r>
          </a:p>
          <a:p>
            <a:pPr algn="ctr"/>
            <a:endParaRPr lang="sk-SK" sz="2000" b="1"/>
          </a:p>
          <a:p>
            <a:pPr algn="ctr"/>
            <a:r>
              <a:rPr lang="sk-SK" sz="2000" b="1"/>
              <a:t>myslí si, že každou z ciest</a:t>
            </a:r>
          </a:p>
          <a:p>
            <a:pPr algn="ctr"/>
            <a:endParaRPr lang="sk-SK" sz="2000" b="1"/>
          </a:p>
          <a:p>
            <a:pPr algn="ctr"/>
            <a:r>
              <a:rPr lang="sk-SK" sz="2000" b="1"/>
              <a:t>do sveta hneď pozrie sa.</a:t>
            </a:r>
          </a:p>
          <a:p>
            <a:pPr algn="ctr"/>
            <a:endParaRPr lang="sk-SK" sz="2000" b="1"/>
          </a:p>
          <a:p>
            <a:pPr algn="ctr"/>
            <a:r>
              <a:rPr lang="sk-SK" sz="2000" b="1"/>
              <a:t>Ale dá sa všade viezť?</a:t>
            </a:r>
          </a:p>
          <a:p>
            <a:pPr algn="ctr"/>
            <a:endParaRPr lang="sk-SK" sz="20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11188" y="3429000"/>
            <a:ext cx="335438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sz="2000" b="1"/>
              <a:t>Za tebou sa ďalší rútia,</a:t>
            </a:r>
          </a:p>
          <a:p>
            <a:pPr algn="ctr"/>
            <a:endParaRPr lang="sk-SK" sz="2000" b="1"/>
          </a:p>
          <a:p>
            <a:pPr algn="ctr"/>
            <a:r>
              <a:rPr lang="sk-SK" sz="2000" b="1"/>
              <a:t>kto rýchlejší je ako strela?</a:t>
            </a:r>
          </a:p>
          <a:p>
            <a:pPr algn="ctr"/>
            <a:endParaRPr lang="sk-SK" sz="2000" b="1"/>
          </a:p>
          <a:p>
            <a:pPr algn="ctr"/>
            <a:r>
              <a:rPr lang="sk-SK" sz="2000" b="1"/>
              <a:t>Len ten však smutný lezie</a:t>
            </a:r>
          </a:p>
          <a:p>
            <a:pPr algn="ctr"/>
            <a:endParaRPr lang="sk-SK" sz="2000" b="1"/>
          </a:p>
          <a:p>
            <a:pPr algn="ctr"/>
            <a:r>
              <a:rPr lang="sk-SK" sz="2000" b="1"/>
              <a:t>z prútia, komu nič táto</a:t>
            </a:r>
          </a:p>
          <a:p>
            <a:pPr algn="ctr"/>
            <a:endParaRPr lang="sk-SK" sz="2000" b="1"/>
          </a:p>
          <a:p>
            <a:pPr algn="ctr"/>
            <a:r>
              <a:rPr lang="sk-SK" sz="2000" b="1"/>
              <a:t>značka nevravela.</a:t>
            </a:r>
          </a:p>
          <a:p>
            <a:pPr algn="ctr"/>
            <a:endParaRPr lang="sk-SK" sz="2000" b="1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23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23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235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10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1000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1000"/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1000"/>
                                        <p:tgtEl>
                                          <p:spTgt spid="23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485</Words>
  <Application>Microsoft Office PowerPoint</Application>
  <PresentationFormat>Prezentácia na obrazovke (4:3)</PresentationFormat>
  <Paragraphs>138</Paragraphs>
  <Slides>14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Erika</dc:creator>
  <cp:lastModifiedBy>Uzivatel</cp:lastModifiedBy>
  <cp:revision>15</cp:revision>
  <dcterms:created xsi:type="dcterms:W3CDTF">2009-04-19T12:56:38Z</dcterms:created>
  <dcterms:modified xsi:type="dcterms:W3CDTF">2014-02-20T09:55:32Z</dcterms:modified>
</cp:coreProperties>
</file>