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74" r:id="rId2"/>
    <p:sldId id="256" r:id="rId3"/>
    <p:sldId id="267" r:id="rId4"/>
    <p:sldId id="258" r:id="rId5"/>
    <p:sldId id="259" r:id="rId6"/>
    <p:sldId id="268" r:id="rId7"/>
    <p:sldId id="269" r:id="rId8"/>
    <p:sldId id="270" r:id="rId9"/>
    <p:sldId id="266" r:id="rId10"/>
    <p:sldId id="271" r:id="rId11"/>
    <p:sldId id="265" r:id="rId12"/>
    <p:sldId id="263" r:id="rId13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33"/>
    <a:srgbClr val="FF0000"/>
    <a:srgbClr val="9966FF"/>
    <a:srgbClr val="FFCCFF"/>
    <a:srgbClr val="66FF33"/>
    <a:srgbClr val="9933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5E060-41F2-45B7-A010-A20FECD946C9}" type="datetimeFigureOut">
              <a:rPr lang="sk-SK"/>
              <a:pPr/>
              <a:t>20.2.2014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F91F5-5A50-46A3-8A44-C98E66BF06FD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0753105"/>
      </p:ext>
    </p:extLst>
  </p:cSld>
  <p:clrMapOvr>
    <a:masterClrMapping/>
  </p:clrMapOvr>
  <p:transition spd="slow"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0B7BB-3E33-43E7-8E6F-0B27A4F1A0CD}" type="datetimeFigureOut">
              <a:rPr lang="sk-SK"/>
              <a:pPr/>
              <a:t>20.2.2014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BE1D3-EA07-4A5A-A0AC-2846C825EC60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8569902"/>
      </p:ext>
    </p:extLst>
  </p:cSld>
  <p:clrMapOvr>
    <a:masterClrMapping/>
  </p:clrMapOvr>
  <p:transition spd="slow"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41FD07-9C33-4EE4-8899-E9CFF81C33A2}" type="datetimeFigureOut">
              <a:rPr lang="sk-SK"/>
              <a:pPr/>
              <a:t>20.2.2014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4DC17-D0AE-4A84-9099-9C4B1784425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5098884"/>
      </p:ext>
    </p:extLst>
  </p:cSld>
  <p:clrMapOvr>
    <a:masterClrMapping/>
  </p:clrMapOvr>
  <p:transition spd="slow">
    <p:cover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F4E1A5-E127-48C8-8A59-9872C6FE04B1}" type="datetimeFigureOut">
              <a:rPr lang="sk-SK"/>
              <a:pPr/>
              <a:t>20.2.2014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6523E4-BF2A-4055-AB4D-B75D4BD1254D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025589"/>
      </p:ext>
    </p:extLst>
  </p:cSld>
  <p:clrMapOvr>
    <a:masterClrMapping/>
  </p:clrMapOvr>
  <p:transition spd="slow"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5A7D7A-7A7B-4465-BBEC-1723EE270433}" type="datetimeFigureOut">
              <a:rPr lang="sk-SK"/>
              <a:pPr/>
              <a:t>20.2.2014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27440-93CE-40D3-A2E7-FD998B55C5DC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8926281"/>
      </p:ext>
    </p:extLst>
  </p:cSld>
  <p:clrMapOvr>
    <a:masterClrMapping/>
  </p:clrMapOvr>
  <p:transition spd="slow"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3FF71D-2D4C-4547-85C9-AE55934BA9A4}" type="datetimeFigureOut">
              <a:rPr lang="sk-SK"/>
              <a:pPr/>
              <a:t>20.2.2014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BAE20-E2A3-4D73-9A49-71E31D41A614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1527999"/>
      </p:ext>
    </p:extLst>
  </p:cSld>
  <p:clrMapOvr>
    <a:masterClrMapping/>
  </p:clrMapOvr>
  <p:transition spd="slow"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9E0370-DF3D-45A0-8018-4C201F4545C7}" type="datetimeFigureOut">
              <a:rPr lang="sk-SK"/>
              <a:pPr/>
              <a:t>20.2.2014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F6DC5-3599-4094-B35A-9C50C17D5D2A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8790071"/>
      </p:ext>
    </p:extLst>
  </p:cSld>
  <p:clrMapOvr>
    <a:masterClrMapping/>
  </p:clrMapOvr>
  <p:transition spd="slow"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2D0C1F-C793-4666-903A-F75E03C098A7}" type="datetimeFigureOut">
              <a:rPr lang="sk-SK"/>
              <a:pPr/>
              <a:t>20.2.2014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B5824-D409-4B85-A0B4-BFAFDE67562D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0900581"/>
      </p:ext>
    </p:extLst>
  </p:cSld>
  <p:clrMapOvr>
    <a:masterClrMapping/>
  </p:clrMapOvr>
  <p:transition spd="slow"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12E44A-AE8A-40E9-81E8-EE122DB89A64}" type="datetimeFigureOut">
              <a:rPr lang="sk-SK"/>
              <a:pPr/>
              <a:t>20.2.2014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CCD51-371A-4EC2-8D48-5FA76F04C4FE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9646824"/>
      </p:ext>
    </p:extLst>
  </p:cSld>
  <p:clrMapOvr>
    <a:masterClrMapping/>
  </p:clrMapOvr>
  <p:transition spd="slow"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6ED1E-34D3-4F58-99BC-9B3D6C1716A1}" type="datetimeFigureOut">
              <a:rPr lang="sk-SK"/>
              <a:pPr/>
              <a:t>20.2.2014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5AFB0-DCCE-4102-9D20-1FBA8252A90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7756653"/>
      </p:ext>
    </p:extLst>
  </p:cSld>
  <p:clrMapOvr>
    <a:masterClrMapping/>
  </p:clrMapOvr>
  <p:transition spd="slow"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00716E-63E0-4231-8C5B-0B94E106A7B6}" type="datetimeFigureOut">
              <a:rPr lang="sk-SK"/>
              <a:pPr/>
              <a:t>20.2.2014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04F40-16F3-46C8-B6E7-FE36A34C9017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1215487"/>
      </p:ext>
    </p:extLst>
  </p:cSld>
  <p:clrMapOvr>
    <a:masterClrMapping/>
  </p:clrMapOvr>
  <p:transition spd="slow"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975C7A-D0DF-4CE9-8BDC-E3ED82BF1452}" type="datetimeFigureOut">
              <a:rPr lang="sk-SK"/>
              <a:pPr/>
              <a:t>20.2.2014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2217B-EE52-4CA3-95D6-4C880720301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6582755"/>
      </p:ext>
    </p:extLst>
  </p:cSld>
  <p:clrMapOvr>
    <a:masterClrMapping/>
  </p:clrMapOvr>
  <p:transition spd="slow"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29BD528-C395-41E2-943B-6A5342CD25C5}" type="datetimeFigureOut">
              <a:rPr lang="sk-SK"/>
              <a:pPr/>
              <a:t>20.2.2014</a:t>
            </a:fld>
            <a:endParaRPr lang="sk-SK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k-SK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5697E6-25B1-4602-B195-656FE26920E2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ransition spd="slow">
    <p:cover dir="ru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5.jpe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3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6.pn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6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6.png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agentura_cmy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97161"/>
            <a:ext cx="3765004" cy="86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logo-eu-s-odkazom-na-esf-stredn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71" y="378194"/>
            <a:ext cx="166687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op_vz_logo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749" y="311298"/>
            <a:ext cx="1350645" cy="1373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07864" y="2924944"/>
            <a:ext cx="8218487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sk-SK" sz="5400" b="1" dirty="0">
                <a:solidFill>
                  <a:srgbClr val="000099"/>
                </a:solidFill>
                <a:latin typeface="Arial Black" pitchFamily="34" charset="0"/>
              </a:rPr>
              <a:t>Škola 21. storočia  </a:t>
            </a:r>
          </a:p>
        </p:txBody>
      </p:sp>
      <p:sp>
        <p:nvSpPr>
          <p:cNvPr id="9" name="Obdĺžnik 8"/>
          <p:cNvSpPr/>
          <p:nvPr/>
        </p:nvSpPr>
        <p:spPr>
          <a:xfrm>
            <a:off x="319871" y="4725144"/>
            <a:ext cx="85236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1400" dirty="0"/>
              <a:t>Dopytovo orientovaný projekt</a:t>
            </a:r>
          </a:p>
          <a:p>
            <a:pPr algn="ctr"/>
            <a:r>
              <a:rPr lang="sk-SK" sz="1400" dirty="0"/>
              <a:t>Moderné vzdelávanie pre vedomostnú spoločnosť/Projekt je spolufinancovaný zo zdrojov EÚ</a:t>
            </a:r>
          </a:p>
          <a:p>
            <a:pPr algn="ctr"/>
            <a:r>
              <a:rPr lang="sk-SK" sz="1400" dirty="0"/>
              <a:t>Kód ITMS projektu 26110130435</a:t>
            </a:r>
          </a:p>
          <a:p>
            <a:pPr algn="ctr"/>
            <a:r>
              <a:rPr lang="sk-SK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2101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879475" y="573088"/>
            <a:ext cx="678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>
              <a:latin typeface="Comic Sans MS" pitchFamily="66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63575" y="501650"/>
            <a:ext cx="6716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>
              <a:latin typeface="Comic Sans MS" pitchFamily="66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11188" y="333375"/>
            <a:ext cx="7777162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k-SK" sz="2000" b="1">
                <a:latin typeface="Comic Sans MS" pitchFamily="66" charset="0"/>
              </a:rPr>
              <a:t>Ide veľká škatuľa cez diaľnice, cesty. Cestujúcich dovnútra, </a:t>
            </a:r>
          </a:p>
          <a:p>
            <a:endParaRPr lang="sk-SK" sz="1000" b="1">
              <a:latin typeface="Comic Sans MS" pitchFamily="66" charset="0"/>
            </a:endParaRPr>
          </a:p>
          <a:p>
            <a:r>
              <a:rPr lang="sk-SK" sz="2000" b="1">
                <a:latin typeface="Comic Sans MS" pitchFamily="66" charset="0"/>
              </a:rPr>
              <a:t>vždy sa veľa zmestí. Čo je to?</a:t>
            </a:r>
            <a:r>
              <a:rPr lang="sk-SK" sz="2000">
                <a:latin typeface="Comic Sans MS" pitchFamily="66" charset="0"/>
              </a:rPr>
              <a:t> 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11188" y="2133600"/>
            <a:ext cx="75819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k-SK" sz="2400" b="1">
                <a:solidFill>
                  <a:schemeClr val="tx2"/>
                </a:solidFill>
                <a:latin typeface="Comic Sans MS" pitchFamily="66" charset="0"/>
              </a:rPr>
              <a:t>Domček je, má kolesá, naštartuješ, pohne sa.</a:t>
            </a:r>
          </a:p>
          <a:p>
            <a:r>
              <a:rPr lang="sk-SK" sz="2400" b="1">
                <a:solidFill>
                  <a:schemeClr val="tx2"/>
                </a:solidFill>
                <a:latin typeface="Comic Sans MS" pitchFamily="66" charset="0"/>
              </a:rPr>
              <a:t>Čo je to?</a:t>
            </a:r>
            <a:r>
              <a:rPr lang="sk-SK" sz="2400" b="1">
                <a:latin typeface="Comic Sans MS" pitchFamily="66" charset="0"/>
              </a:rPr>
              <a:t> </a:t>
            </a:r>
          </a:p>
        </p:txBody>
      </p:sp>
      <p:pic>
        <p:nvPicPr>
          <p:cNvPr id="38918" name="Picture 6" descr="Car : Senior couple happy driving cute old green ca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781300"/>
            <a:ext cx="1439863" cy="143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611188" y="4149725"/>
            <a:ext cx="7561262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k-SK" sz="2000" b="1">
                <a:solidFill>
                  <a:schemeClr val="folHlink"/>
                </a:solidFill>
                <a:latin typeface="Comic Sans MS" pitchFamily="66" charset="0"/>
              </a:rPr>
              <a:t>Dlhý je ako had, každý z vás ho má rád. Po železe lezie, </a:t>
            </a:r>
          </a:p>
          <a:p>
            <a:endParaRPr lang="sk-SK" sz="1000" b="1">
              <a:solidFill>
                <a:schemeClr val="folHlink"/>
              </a:solidFill>
              <a:latin typeface="Comic Sans MS" pitchFamily="66" charset="0"/>
            </a:endParaRPr>
          </a:p>
          <a:p>
            <a:r>
              <a:rPr lang="sk-SK" sz="2000" b="1">
                <a:solidFill>
                  <a:schemeClr val="folHlink"/>
                </a:solidFill>
                <a:latin typeface="Comic Sans MS" pitchFamily="66" charset="0"/>
              </a:rPr>
              <a:t>ďaleko nás vezie. Čo je to? </a:t>
            </a:r>
          </a:p>
        </p:txBody>
      </p:sp>
      <p:pic>
        <p:nvPicPr>
          <p:cNvPr id="38920" name="Picture 8" descr="Train : illustration of a kids on a train on white background Vekto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5013325"/>
            <a:ext cx="266382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1" name="AutoShape 9" descr="0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949950"/>
            <a:ext cx="792162" cy="504825"/>
          </a:xfrm>
          <a:prstGeom prst="actionButtonForwardNex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pic>
        <p:nvPicPr>
          <p:cNvPr id="38922" name="Picture 10" descr="14922904-illustration-of-kids-in-a-bus-on-white-background"/>
          <p:cNvPicPr>
            <a:picLocks noGrp="1" noChangeAspect="1" noChangeArrowheads="1"/>
          </p:cNvPicPr>
          <p:nvPr>
            <p:ph/>
          </p:nvPr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836613"/>
            <a:ext cx="1871663" cy="13795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2000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2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2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55650" y="476250"/>
            <a:ext cx="73453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k-SK" sz="2200" b="1">
                <a:solidFill>
                  <a:srgbClr val="0000FF"/>
                </a:solidFill>
                <a:latin typeface="Comic Sans MS" pitchFamily="66" charset="0"/>
              </a:rPr>
              <a:t>Nemám nôh a nemám peria. Plávam ako húska biela.</a:t>
            </a:r>
          </a:p>
          <a:p>
            <a:endParaRPr lang="sk-SK" sz="1000" b="1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sk-SK" sz="2200" b="1">
                <a:solidFill>
                  <a:srgbClr val="0000FF"/>
                </a:solidFill>
                <a:latin typeface="Comic Sans MS" pitchFamily="66" charset="0"/>
              </a:rPr>
              <a:t>Spájam brehy, no most nie som. Čo som?</a:t>
            </a:r>
            <a:r>
              <a:rPr lang="sk-SK" sz="2000" b="1">
                <a:solidFill>
                  <a:srgbClr val="0000FF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84213" y="2565400"/>
            <a:ext cx="626427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k-SK" sz="2200" b="1">
                <a:solidFill>
                  <a:schemeClr val="bg2"/>
                </a:solidFill>
                <a:latin typeface="Comic Sans MS" pitchFamily="66" charset="0"/>
              </a:rPr>
              <a:t>Letí, letí ako vták nahor, nadol, tak či tak.         Nemá peria ani hlavy, vyletí až nad oblak. </a:t>
            </a:r>
          </a:p>
          <a:p>
            <a:r>
              <a:rPr lang="sk-SK" sz="2200" b="1">
                <a:solidFill>
                  <a:schemeClr val="bg2"/>
                </a:solidFill>
                <a:latin typeface="Comic Sans MS" pitchFamily="66" charset="0"/>
              </a:rPr>
              <a:t>Čo je to? 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11188" y="4868863"/>
            <a:ext cx="6337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k-SK" sz="2400">
                <a:solidFill>
                  <a:srgbClr val="FF3399"/>
                </a:solidFill>
                <a:latin typeface="Comic Sans MS" pitchFamily="66" charset="0"/>
              </a:rPr>
              <a:t>Má pedále, kolesá, vpredu zvonček, ozve sa.               Čo je to?</a:t>
            </a:r>
            <a:r>
              <a:rPr lang="sk-SK">
                <a:solidFill>
                  <a:srgbClr val="FF3399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25612" name="Picture 12" descr="Bike : illustration of a boy riding on a bicycle Vekto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581525"/>
            <a:ext cx="1208087" cy="143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3" name="Picture 13" descr="plan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59563" y="2997200"/>
            <a:ext cx="1944687" cy="1317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15" name="Picture 15" descr="7098988-galleon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32588" y="765175"/>
            <a:ext cx="1439862" cy="1871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18" name="AutoShape 18" descr="0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949950"/>
            <a:ext cx="792162" cy="504825"/>
          </a:xfrm>
          <a:prstGeom prst="actionButtonForwardNex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20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2000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2000"/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1979613" y="1557338"/>
            <a:ext cx="5472112" cy="2519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sk-SK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ŠŤASTNÚ CESTU</a:t>
            </a:r>
          </a:p>
        </p:txBody>
      </p:sp>
      <p:pic>
        <p:nvPicPr>
          <p:cNvPr id="10248" name="Picture 8" descr="a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437063"/>
            <a:ext cx="2374900" cy="80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5" descr="0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284663" y="5805488"/>
            <a:ext cx="792162" cy="504825"/>
          </a:xfrm>
          <a:prstGeom prst="actionButtonForwardNex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908175" y="1268413"/>
            <a:ext cx="5329238" cy="2951162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sk-SK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Dopravné </a:t>
            </a:r>
            <a:br>
              <a:rPr lang="sk-SK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sk-SK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prostriedky</a:t>
            </a:r>
            <a:br>
              <a:rPr lang="sk-SK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sk-SK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</a:t>
            </a:r>
            <a:r>
              <a:rPr lang="sk-SK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Mgr. Jana Maláková</a:t>
            </a: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827088" y="476250"/>
            <a:ext cx="7559675" cy="1168400"/>
          </a:xfrm>
        </p:spPr>
        <p:txBody>
          <a:bodyPr anchor="b"/>
          <a:lstStyle/>
          <a:p>
            <a:pPr algn="l"/>
            <a:r>
              <a:rPr lang="sk-SK" sz="3200"/>
              <a:t>Dopravné prostriedky slúžia na prepravu ľudí, zvierat a vecí na iné miesto.</a:t>
            </a:r>
            <a:r>
              <a:rPr lang="sk-SK" sz="2400"/>
              <a:t> </a:t>
            </a:r>
          </a:p>
        </p:txBody>
      </p:sp>
      <p:pic>
        <p:nvPicPr>
          <p:cNvPr id="46106" name="Picture 26" descr="Car : Baby boy arrival announcement. animals in a blue ca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989138"/>
            <a:ext cx="1655762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AutoShape 4" descr="0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211638" y="6021388"/>
            <a:ext cx="792162" cy="504825"/>
          </a:xfrm>
          <a:prstGeom prst="actionButtonForwardNex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pic>
        <p:nvPicPr>
          <p:cNvPr id="34821" name="Picture 5" descr="14132323-illustration-of-a-monkey-driving-aircraft-on-a-white-background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700213"/>
            <a:ext cx="2590800" cy="201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2" name="Picture 6" descr="8475504-big-cartoon-steamship--illustration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916113"/>
            <a:ext cx="2089150" cy="19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3" name="Picture 7" descr="14922110-illustration-of-a-kids-on-rocket-on-white-background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415890">
            <a:off x="1042988" y="4149725"/>
            <a:ext cx="1614487" cy="201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4" name="Picture 8" descr="7911693-toy-train-clown-cat-and-bunny-sitting-in-the-train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221163"/>
            <a:ext cx="2232025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5" name="Picture 9" descr="13376858-ilustrace-da-ta-te-pa-i-ja-zda-na-kole-na-ba-la-m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933825"/>
            <a:ext cx="1730375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333375"/>
            <a:ext cx="6870700" cy="808038"/>
          </a:xfrm>
        </p:spPr>
        <p:txBody>
          <a:bodyPr anchor="b"/>
          <a:lstStyle/>
          <a:p>
            <a:r>
              <a:rPr lang="sk-SK" b="1">
                <a:solidFill>
                  <a:schemeClr val="hlink"/>
                </a:solidFill>
              </a:rPr>
              <a:t>Druhy dopravy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03350" y="1341438"/>
            <a:ext cx="6550025" cy="2736850"/>
          </a:xfrm>
        </p:spPr>
        <p:txBody>
          <a:bodyPr/>
          <a:lstStyle/>
          <a:p>
            <a:r>
              <a:rPr lang="sk-SK" sz="2800">
                <a:solidFill>
                  <a:schemeClr val="bg2"/>
                </a:solidFill>
              </a:rPr>
              <a:t>Cestná</a:t>
            </a:r>
            <a:r>
              <a:rPr lang="sk-SK" sz="2800"/>
              <a:t> – </a:t>
            </a:r>
            <a:r>
              <a:rPr lang="sk-SK" sz="2200"/>
              <a:t>jazdia po ceste</a:t>
            </a:r>
          </a:p>
          <a:p>
            <a:pPr>
              <a:buFontTx/>
              <a:buNone/>
            </a:pPr>
            <a:endParaRPr lang="sk-SK" sz="1000"/>
          </a:p>
          <a:p>
            <a:r>
              <a:rPr lang="sk-SK" sz="2800">
                <a:solidFill>
                  <a:schemeClr val="bg2"/>
                </a:solidFill>
              </a:rPr>
              <a:t>Železničná</a:t>
            </a:r>
            <a:r>
              <a:rPr lang="sk-SK" sz="2800"/>
              <a:t> </a:t>
            </a:r>
            <a:r>
              <a:rPr lang="sk-SK" sz="2200"/>
              <a:t>– jazdia po koľajniciach</a:t>
            </a:r>
          </a:p>
          <a:p>
            <a:endParaRPr lang="sk-SK" sz="1000"/>
          </a:p>
          <a:p>
            <a:r>
              <a:rPr lang="sk-SK" sz="2800">
                <a:solidFill>
                  <a:schemeClr val="bg2"/>
                </a:solidFill>
              </a:rPr>
              <a:t>Vodná</a:t>
            </a:r>
            <a:r>
              <a:rPr lang="sk-SK" sz="2200"/>
              <a:t> – jazdia po riekach, moriach, oceánoch</a:t>
            </a:r>
          </a:p>
          <a:p>
            <a:endParaRPr lang="sk-SK" sz="1000"/>
          </a:p>
          <a:p>
            <a:r>
              <a:rPr lang="sk-SK" sz="2800">
                <a:solidFill>
                  <a:schemeClr val="bg2"/>
                </a:solidFill>
              </a:rPr>
              <a:t>Vzdušná </a:t>
            </a:r>
            <a:r>
              <a:rPr lang="sk-SK" sz="2200"/>
              <a:t>– lietajú vo vzduchu</a:t>
            </a:r>
          </a:p>
        </p:txBody>
      </p:sp>
      <p:pic>
        <p:nvPicPr>
          <p:cNvPr id="52233" name="Picture 9" descr="Rails : Illustration of the railway on white backgroun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365625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5" name="Picture 11" descr="Way : Asphalt road heading to sunset through fields with grass Vek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365625"/>
            <a:ext cx="1639887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7" name="Picture 13" descr="Sea : Cartoon Nature Landscape Se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292600"/>
            <a:ext cx="1903412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9" name="Picture 15" descr="Clouds :   clouds and sun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292600"/>
            <a:ext cx="1652588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AutoShape 11" descr="0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949950"/>
            <a:ext cx="792162" cy="504825"/>
          </a:xfrm>
          <a:prstGeom prst="actionButtonForwardNex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2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2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549275"/>
            <a:ext cx="6870700" cy="879475"/>
          </a:xfrm>
        </p:spPr>
        <p:txBody>
          <a:bodyPr anchor="b"/>
          <a:lstStyle/>
          <a:p>
            <a:r>
              <a:rPr lang="sk-SK" b="1">
                <a:solidFill>
                  <a:srgbClr val="993300"/>
                </a:solidFill>
              </a:rPr>
              <a:t>Cestná doprava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1916113"/>
            <a:ext cx="4033838" cy="403225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sk-SK" sz="2800">
                <a:solidFill>
                  <a:schemeClr val="tx2"/>
                </a:solidFill>
              </a:rPr>
              <a:t>Automobil</a:t>
            </a:r>
          </a:p>
          <a:p>
            <a:pPr>
              <a:lnSpc>
                <a:spcPct val="130000"/>
              </a:lnSpc>
            </a:pPr>
            <a:endParaRPr lang="sk-SK" sz="800">
              <a:solidFill>
                <a:schemeClr val="tx2"/>
              </a:solidFill>
            </a:endParaRPr>
          </a:p>
          <a:p>
            <a:pPr>
              <a:lnSpc>
                <a:spcPct val="130000"/>
              </a:lnSpc>
            </a:pPr>
            <a:r>
              <a:rPr lang="sk-SK" sz="2800">
                <a:solidFill>
                  <a:schemeClr val="tx2"/>
                </a:solidFill>
              </a:rPr>
              <a:t>Nákladné auto </a:t>
            </a:r>
          </a:p>
          <a:p>
            <a:pPr>
              <a:lnSpc>
                <a:spcPct val="130000"/>
              </a:lnSpc>
            </a:pPr>
            <a:endParaRPr lang="sk-SK" sz="800">
              <a:solidFill>
                <a:schemeClr val="tx2"/>
              </a:solidFill>
            </a:endParaRPr>
          </a:p>
          <a:p>
            <a:pPr>
              <a:lnSpc>
                <a:spcPct val="130000"/>
              </a:lnSpc>
            </a:pPr>
            <a:r>
              <a:rPr lang="sk-SK" sz="2800">
                <a:solidFill>
                  <a:schemeClr val="tx2"/>
                </a:solidFill>
              </a:rPr>
              <a:t>Autobus</a:t>
            </a:r>
          </a:p>
          <a:p>
            <a:pPr>
              <a:lnSpc>
                <a:spcPct val="130000"/>
              </a:lnSpc>
            </a:pPr>
            <a:endParaRPr lang="sk-SK" sz="800">
              <a:solidFill>
                <a:schemeClr val="tx2"/>
              </a:solidFill>
            </a:endParaRPr>
          </a:p>
          <a:p>
            <a:pPr>
              <a:lnSpc>
                <a:spcPct val="130000"/>
              </a:lnSpc>
            </a:pPr>
            <a:r>
              <a:rPr lang="sk-SK" sz="2800">
                <a:solidFill>
                  <a:schemeClr val="tx2"/>
                </a:solidFill>
              </a:rPr>
              <a:t>Motorka</a:t>
            </a:r>
          </a:p>
          <a:p>
            <a:pPr>
              <a:lnSpc>
                <a:spcPct val="130000"/>
              </a:lnSpc>
            </a:pPr>
            <a:endParaRPr lang="sk-SK" sz="800">
              <a:solidFill>
                <a:schemeClr val="tx2"/>
              </a:solidFill>
            </a:endParaRPr>
          </a:p>
          <a:p>
            <a:pPr>
              <a:lnSpc>
                <a:spcPct val="130000"/>
              </a:lnSpc>
            </a:pPr>
            <a:r>
              <a:rPr lang="sk-SK" sz="2800">
                <a:solidFill>
                  <a:schemeClr val="tx2"/>
                </a:solidFill>
              </a:rPr>
              <a:t>Bicykel</a:t>
            </a:r>
          </a:p>
          <a:p>
            <a:pPr>
              <a:buFontTx/>
              <a:buNone/>
            </a:pPr>
            <a:endParaRPr lang="sk-SK" sz="2800"/>
          </a:p>
        </p:txBody>
      </p:sp>
      <p:pic>
        <p:nvPicPr>
          <p:cNvPr id="55304" name="Picture 8" descr="Car : An illustration of a sad broken down red cartoon car Vekto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484313"/>
            <a:ext cx="2016125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6" name="Picture 10" descr="Lorry : Vector isolated dump truck without gradients Vekto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CFA"/>
              </a:clrFrom>
              <a:clrTo>
                <a:srgbClr val="FCFC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205038"/>
            <a:ext cx="2016125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8" name="Picture 12" descr="Bus : Purple bus. Tourist coach. Vector illustration for designers Vektor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284538"/>
            <a:ext cx="2016125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10" name="Picture 14" descr="Motorbike : big red motorcycle is on the white road.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789363"/>
            <a:ext cx="201612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12" name="Picture 16" descr="Bike : Mountain bicycle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652963"/>
            <a:ext cx="2087563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6" name="AutoShape 12" descr="0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949950"/>
            <a:ext cx="792162" cy="504825"/>
          </a:xfrm>
          <a:prstGeom prst="actionButtonForwardNex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55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553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76250"/>
            <a:ext cx="8229600" cy="796925"/>
          </a:xfrm>
        </p:spPr>
        <p:txBody>
          <a:bodyPr anchor="b"/>
          <a:lstStyle/>
          <a:p>
            <a:r>
              <a:rPr lang="sk-SK" b="1">
                <a:solidFill>
                  <a:srgbClr val="66FF33"/>
                </a:solidFill>
              </a:rPr>
              <a:t>Železničná doprava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71550" y="1916113"/>
            <a:ext cx="3843338" cy="35290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z="3600"/>
              <a:t>Osobný vlak</a:t>
            </a:r>
          </a:p>
          <a:p>
            <a:pPr>
              <a:lnSpc>
                <a:spcPct val="90000"/>
              </a:lnSpc>
              <a:buFontTx/>
              <a:buNone/>
            </a:pPr>
            <a:endParaRPr lang="sk-SK" sz="3600"/>
          </a:p>
          <a:p>
            <a:pPr>
              <a:lnSpc>
                <a:spcPct val="90000"/>
              </a:lnSpc>
            </a:pPr>
            <a:endParaRPr lang="sk-SK" sz="1000"/>
          </a:p>
          <a:p>
            <a:pPr>
              <a:lnSpc>
                <a:spcPct val="90000"/>
              </a:lnSpc>
            </a:pPr>
            <a:r>
              <a:rPr lang="sk-SK" sz="3600"/>
              <a:t>Nákladný vlak</a:t>
            </a:r>
          </a:p>
          <a:p>
            <a:pPr>
              <a:lnSpc>
                <a:spcPct val="90000"/>
              </a:lnSpc>
            </a:pPr>
            <a:endParaRPr lang="sk-SK" sz="3600"/>
          </a:p>
          <a:p>
            <a:pPr>
              <a:lnSpc>
                <a:spcPct val="90000"/>
              </a:lnSpc>
            </a:pPr>
            <a:endParaRPr lang="sk-SK" sz="1000"/>
          </a:p>
          <a:p>
            <a:pPr>
              <a:lnSpc>
                <a:spcPct val="90000"/>
              </a:lnSpc>
            </a:pPr>
            <a:r>
              <a:rPr lang="sk-SK" sz="3600"/>
              <a:t>Električka</a:t>
            </a:r>
          </a:p>
          <a:p>
            <a:pPr>
              <a:lnSpc>
                <a:spcPct val="90000"/>
              </a:lnSpc>
              <a:buFontTx/>
              <a:buNone/>
            </a:pPr>
            <a:endParaRPr lang="sk-SK" sz="3600"/>
          </a:p>
        </p:txBody>
      </p:sp>
      <p:pic>
        <p:nvPicPr>
          <p:cNvPr id="35844" name="Picture 4" descr="13630765-red-toy-tram-rides-on-rails-vector-illustratio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221163"/>
            <a:ext cx="1871662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5" name="AutoShape 5" descr="0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949950"/>
            <a:ext cx="792162" cy="504825"/>
          </a:xfrm>
          <a:prstGeom prst="actionButtonForwardNex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pic>
        <p:nvPicPr>
          <p:cNvPr id="35846" name="Picture 6" descr="14298153-pozada-pro-da-ti-s-kreslena-mi-vlaky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B"/>
              </a:clrFrom>
              <a:clrTo>
                <a:srgbClr val="FD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557338"/>
            <a:ext cx="37719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7" name="Picture 7" descr="7452667-illustration-of-beautiful-multi-colored-toy-train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852738"/>
            <a:ext cx="2955925" cy="1147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57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76250"/>
            <a:ext cx="6870700" cy="763588"/>
          </a:xfrm>
        </p:spPr>
        <p:txBody>
          <a:bodyPr anchor="b"/>
          <a:lstStyle/>
          <a:p>
            <a:r>
              <a:rPr lang="sk-SK" b="1">
                <a:solidFill>
                  <a:srgbClr val="00CCFF"/>
                </a:solidFill>
              </a:rPr>
              <a:t>Vodná doprava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188" y="1484313"/>
            <a:ext cx="3987800" cy="4537075"/>
          </a:xfrm>
        </p:spPr>
        <p:txBody>
          <a:bodyPr/>
          <a:lstStyle/>
          <a:p>
            <a:r>
              <a:rPr lang="sk-SK">
                <a:solidFill>
                  <a:srgbClr val="9966FF"/>
                </a:solidFill>
              </a:rPr>
              <a:t>Loď</a:t>
            </a:r>
          </a:p>
          <a:p>
            <a:pPr>
              <a:buFontTx/>
              <a:buNone/>
            </a:pPr>
            <a:endParaRPr lang="sk-SK">
              <a:solidFill>
                <a:srgbClr val="9966FF"/>
              </a:solidFill>
            </a:endParaRPr>
          </a:p>
          <a:p>
            <a:endParaRPr lang="sk-SK" sz="800">
              <a:solidFill>
                <a:srgbClr val="9966FF"/>
              </a:solidFill>
            </a:endParaRPr>
          </a:p>
          <a:p>
            <a:r>
              <a:rPr lang="sk-SK">
                <a:solidFill>
                  <a:srgbClr val="9966FF"/>
                </a:solidFill>
              </a:rPr>
              <a:t>Motorový čln</a:t>
            </a:r>
          </a:p>
          <a:p>
            <a:endParaRPr lang="sk-SK">
              <a:solidFill>
                <a:srgbClr val="9966FF"/>
              </a:solidFill>
            </a:endParaRPr>
          </a:p>
          <a:p>
            <a:endParaRPr lang="sk-SK" sz="800">
              <a:solidFill>
                <a:srgbClr val="9966FF"/>
              </a:solidFill>
            </a:endParaRPr>
          </a:p>
          <a:p>
            <a:r>
              <a:rPr lang="sk-SK">
                <a:solidFill>
                  <a:srgbClr val="9966FF"/>
                </a:solidFill>
              </a:rPr>
              <a:t>Ponorka</a:t>
            </a:r>
          </a:p>
          <a:p>
            <a:pPr>
              <a:buFontTx/>
              <a:buNone/>
            </a:pPr>
            <a:endParaRPr lang="sk-SK">
              <a:solidFill>
                <a:srgbClr val="9966FF"/>
              </a:solidFill>
            </a:endParaRPr>
          </a:p>
          <a:p>
            <a:endParaRPr lang="sk-SK" sz="800">
              <a:solidFill>
                <a:srgbClr val="9966FF"/>
              </a:solidFill>
            </a:endParaRPr>
          </a:p>
          <a:p>
            <a:r>
              <a:rPr lang="sk-SK">
                <a:solidFill>
                  <a:srgbClr val="9966FF"/>
                </a:solidFill>
              </a:rPr>
              <a:t>Plachetnica</a:t>
            </a:r>
          </a:p>
          <a:p>
            <a:endParaRPr lang="sk-SK" sz="2800">
              <a:solidFill>
                <a:srgbClr val="FFCCFF"/>
              </a:solidFill>
            </a:endParaRPr>
          </a:p>
        </p:txBody>
      </p:sp>
      <p:pic>
        <p:nvPicPr>
          <p:cNvPr id="36868" name="Picture 4" descr="12304185-yach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565400"/>
            <a:ext cx="2520950" cy="102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9" name="Picture 5" descr="6632652-sailing-ship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581525"/>
            <a:ext cx="1673225" cy="187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0" name="Picture 6" descr="13764676-cargo-ship-with-container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268413"/>
            <a:ext cx="2232025" cy="133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1" name="AutoShape 7" descr="0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949950"/>
            <a:ext cx="792162" cy="504825"/>
          </a:xfrm>
          <a:prstGeom prst="actionButtonForwardNex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pic>
        <p:nvPicPr>
          <p:cNvPr id="36872" name="Picture 8" descr="10946116-submarine-on-white-background--vector-illustration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284538"/>
            <a:ext cx="252095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59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593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04813"/>
            <a:ext cx="7127875" cy="792162"/>
          </a:xfrm>
        </p:spPr>
        <p:txBody>
          <a:bodyPr anchor="b"/>
          <a:lstStyle/>
          <a:p>
            <a:r>
              <a:rPr lang="sk-SK" b="1">
                <a:solidFill>
                  <a:srgbClr val="FF0000"/>
                </a:solidFill>
              </a:rPr>
              <a:t>Vzdušná- letecká doprava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4213" y="1700213"/>
            <a:ext cx="2519362" cy="43926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>
                <a:solidFill>
                  <a:srgbClr val="FF9933"/>
                </a:solidFill>
              </a:rPr>
              <a:t>Lietadlo</a:t>
            </a:r>
          </a:p>
          <a:p>
            <a:pPr>
              <a:lnSpc>
                <a:spcPct val="90000"/>
              </a:lnSpc>
            </a:pPr>
            <a:endParaRPr lang="sk-SK">
              <a:solidFill>
                <a:srgbClr val="FF9933"/>
              </a:solidFill>
            </a:endParaRPr>
          </a:p>
          <a:p>
            <a:pPr>
              <a:lnSpc>
                <a:spcPct val="90000"/>
              </a:lnSpc>
            </a:pPr>
            <a:endParaRPr lang="sk-SK" sz="1000">
              <a:solidFill>
                <a:srgbClr val="FF9933"/>
              </a:solidFill>
            </a:endParaRPr>
          </a:p>
          <a:p>
            <a:pPr>
              <a:lnSpc>
                <a:spcPct val="90000"/>
              </a:lnSpc>
            </a:pPr>
            <a:r>
              <a:rPr lang="sk-SK">
                <a:solidFill>
                  <a:srgbClr val="FF9933"/>
                </a:solidFill>
              </a:rPr>
              <a:t>Vrtuľník</a:t>
            </a:r>
          </a:p>
          <a:p>
            <a:pPr>
              <a:lnSpc>
                <a:spcPct val="90000"/>
              </a:lnSpc>
              <a:buFontTx/>
              <a:buNone/>
            </a:pPr>
            <a:endParaRPr lang="sk-SK">
              <a:solidFill>
                <a:srgbClr val="FF9933"/>
              </a:solidFill>
            </a:endParaRPr>
          </a:p>
          <a:p>
            <a:pPr>
              <a:lnSpc>
                <a:spcPct val="90000"/>
              </a:lnSpc>
            </a:pPr>
            <a:endParaRPr lang="sk-SK" sz="1000">
              <a:solidFill>
                <a:srgbClr val="FF9933"/>
              </a:solidFill>
            </a:endParaRPr>
          </a:p>
          <a:p>
            <a:pPr>
              <a:lnSpc>
                <a:spcPct val="90000"/>
              </a:lnSpc>
            </a:pPr>
            <a:r>
              <a:rPr lang="sk-SK">
                <a:solidFill>
                  <a:srgbClr val="FF9933"/>
                </a:solidFill>
              </a:rPr>
              <a:t>Raketa</a:t>
            </a:r>
          </a:p>
          <a:p>
            <a:pPr>
              <a:lnSpc>
                <a:spcPct val="90000"/>
              </a:lnSpc>
            </a:pPr>
            <a:endParaRPr lang="sk-SK">
              <a:solidFill>
                <a:srgbClr val="FF9933"/>
              </a:solidFill>
            </a:endParaRPr>
          </a:p>
          <a:p>
            <a:pPr>
              <a:lnSpc>
                <a:spcPct val="90000"/>
              </a:lnSpc>
            </a:pPr>
            <a:endParaRPr lang="sk-SK" sz="1000">
              <a:solidFill>
                <a:srgbClr val="FF9933"/>
              </a:solidFill>
            </a:endParaRPr>
          </a:p>
          <a:p>
            <a:pPr>
              <a:lnSpc>
                <a:spcPct val="90000"/>
              </a:lnSpc>
            </a:pPr>
            <a:r>
              <a:rPr lang="sk-SK">
                <a:solidFill>
                  <a:srgbClr val="FF9933"/>
                </a:solidFill>
              </a:rPr>
              <a:t>Balón</a:t>
            </a:r>
            <a:endParaRPr lang="sk-SK"/>
          </a:p>
        </p:txBody>
      </p:sp>
      <p:pic>
        <p:nvPicPr>
          <p:cNvPr id="61454" name="Picture 14" descr="Balloon : balloon realistic  illustratio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652963"/>
            <a:ext cx="1476375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5" descr="8314016-yellow-helicopte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565400"/>
            <a:ext cx="2409825" cy="96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4" name="AutoShape 6" descr="0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949950"/>
            <a:ext cx="792162" cy="504825"/>
          </a:xfrm>
          <a:prstGeom prst="actionButtonForwardNex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pic>
        <p:nvPicPr>
          <p:cNvPr id="37895" name="Picture 7" descr="13876654-illustration-of-airplane-seen-from-below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341438"/>
            <a:ext cx="2298700" cy="129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6" name="Picture 8" descr="14895282-illustration-of-a-cute-cartoon-rocket-space-ship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583690">
            <a:off x="3492500" y="3357563"/>
            <a:ext cx="2017713" cy="200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6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61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614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042988" y="1125538"/>
            <a:ext cx="6985000" cy="3165475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sk-SK" sz="9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HÁDANKY</a:t>
            </a:r>
            <a:br>
              <a:rPr lang="sk-SK" sz="9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sk-SK" sz="9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PRE VÁS</a:t>
            </a:r>
          </a:p>
        </p:txBody>
      </p:sp>
      <p:sp>
        <p:nvSpPr>
          <p:cNvPr id="31750" name="AutoShape 6" descr="0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284663" y="5805488"/>
            <a:ext cx="792162" cy="504825"/>
          </a:xfrm>
          <a:prstGeom prst="actionButtonForwardNex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</TotalTime>
  <Words>217</Words>
  <Application>Microsoft Office PowerPoint</Application>
  <PresentationFormat>Prezentácia na obrazovke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Predvolený návrh</vt:lpstr>
      <vt:lpstr>Prezentácia programu PowerPoint</vt:lpstr>
      <vt:lpstr>Prezentácia programu PowerPoint</vt:lpstr>
      <vt:lpstr>Dopravné prostriedky slúžia na prepravu ľudí, zvierat a vecí na iné miesto. </vt:lpstr>
      <vt:lpstr>Druhy dopravy</vt:lpstr>
      <vt:lpstr>Cestná doprava</vt:lpstr>
      <vt:lpstr>Železničná doprava</vt:lpstr>
      <vt:lpstr>Vodná doprava</vt:lpstr>
      <vt:lpstr>Vzdušná- letecká doprava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Dopravné  prostriedky</dc:title>
  <dc:creator>PC</dc:creator>
  <cp:lastModifiedBy>Uzivatel</cp:lastModifiedBy>
  <cp:revision>12</cp:revision>
  <dcterms:created xsi:type="dcterms:W3CDTF">2012-08-26T10:17:11Z</dcterms:created>
  <dcterms:modified xsi:type="dcterms:W3CDTF">2014-02-20T09:54:11Z</dcterms:modified>
</cp:coreProperties>
</file>